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258" r:id="rId4"/>
    <p:sldId id="259" r:id="rId5"/>
    <p:sldId id="260" r:id="rId6"/>
    <p:sldId id="261" r:id="rId7"/>
    <p:sldId id="262" r:id="rId8"/>
    <p:sldId id="266" r:id="rId9"/>
    <p:sldId id="267" r:id="rId10"/>
    <p:sldId id="263" r:id="rId11"/>
    <p:sldId id="264" r:id="rId12"/>
    <p:sldId id="265" r:id="rId13"/>
    <p:sldId id="274" r:id="rId14"/>
    <p:sldId id="275"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B4FF"/>
    <a:srgbClr val="99D3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9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1A7BD3-C822-4E8C-ADF3-B6D71BC55FB3}" type="datetimeFigureOut">
              <a:rPr lang="en-GB" smtClean="0"/>
              <a:t>29/08/2014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4AF937-37F9-4B48-9FD6-CE64044873A1}" type="slidenum">
              <a:rPr lang="en-GB" smtClean="0"/>
              <a:t>‹#›</a:t>
            </a:fld>
            <a:endParaRPr lang="en-GB"/>
          </a:p>
        </p:txBody>
      </p:sp>
    </p:spTree>
    <p:extLst>
      <p:ext uri="{BB962C8B-B14F-4D97-AF65-F5344CB8AC3E}">
        <p14:creationId xmlns:p14="http://schemas.microsoft.com/office/powerpoint/2010/main" val="1688346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10</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11</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8.xml"/><Relationship Id="rId3" Type="http://schemas.openxmlformats.org/officeDocument/2006/relationships/slide" Target="../slides/slide2.xml"/><Relationship Id="rId7" Type="http://schemas.openxmlformats.org/officeDocument/2006/relationships/slide" Target="../slides/slide7.xml"/><Relationship Id="rId2" Type="http://schemas.openxmlformats.org/officeDocument/2006/relationships/slide" Target="../slides/slide5.xml"/><Relationship Id="rId1" Type="http://schemas.openxmlformats.org/officeDocument/2006/relationships/slideMaster" Target="../slideMasters/slideMaster1.xml"/><Relationship Id="rId6" Type="http://schemas.openxmlformats.org/officeDocument/2006/relationships/slide" Target="../slides/slide4.xml"/><Relationship Id="rId5" Type="http://schemas.openxmlformats.org/officeDocument/2006/relationships/slide" Target="../slides/slide3.xml"/><Relationship Id="rId10" Type="http://schemas.openxmlformats.org/officeDocument/2006/relationships/slide" Target="../slides/slide12.xml"/><Relationship Id="rId4" Type="http://schemas.openxmlformats.org/officeDocument/2006/relationships/slide" Target="../slides/slide6.xml"/><Relationship Id="rId9" Type="http://schemas.openxmlformats.org/officeDocument/2006/relationships/slide" Target="../slides/slide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fld id="{EFED39CA-AD2E-4FC8-9374-DA97BF1BD275}" type="datetimeFigureOut">
              <a:rPr lang="en-GB" smtClean="0"/>
              <a:t>29/08/2014</a:t>
            </a:fld>
            <a:endParaRPr lang="en-GB"/>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endParaRPr lang="en-GB"/>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669953B-D2F3-4412-9F03-BCFE31AD8967}"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FED39CA-AD2E-4FC8-9374-DA97BF1BD275}" type="datetimeFigureOut">
              <a:rPr lang="en-GB" smtClean="0"/>
              <a:t>29/08/2014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C669953B-D2F3-4412-9F03-BCFE31AD8967}"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FED39CA-AD2E-4FC8-9374-DA97BF1BD275}" type="datetimeFigureOut">
              <a:rPr lang="en-GB" smtClean="0"/>
              <a:t>29/08/2014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C669953B-D2F3-4412-9F03-BCFE31AD8967}"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FED39CA-AD2E-4FC8-9374-DA97BF1BD275}" type="datetimeFigureOut">
              <a:rPr lang="en-GB" smtClean="0"/>
              <a:t>29/08/2014</a:t>
            </a:fld>
            <a:endParaRPr lang="en-GB"/>
          </a:p>
        </p:txBody>
      </p:sp>
      <p:sp>
        <p:nvSpPr>
          <p:cNvPr id="6" name="Slide Number Placeholder 5"/>
          <p:cNvSpPr>
            <a:spLocks noGrp="1"/>
          </p:cNvSpPr>
          <p:nvPr>
            <p:ph type="sldNum" sz="quarter" idx="12"/>
          </p:nvPr>
        </p:nvSpPr>
        <p:spPr/>
        <p:txBody>
          <a:bodyPr/>
          <a:lstStyle>
            <a:extLst/>
          </a:lstStyle>
          <a:p>
            <a:fld id="{C669953B-D2F3-4412-9F03-BCFE31AD8967}" type="slidenum">
              <a:rPr lang="en-GB" smtClean="0"/>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smtClean="0"/>
              <a:t>Click to edit Master title style</a:t>
            </a:r>
            <a:endParaRPr kumimoji="0" lang="en-US" dirty="0"/>
          </a:p>
        </p:txBody>
      </p:sp>
      <p:sp>
        <p:nvSpPr>
          <p:cNvPr id="41" name="Round Same Side Corner Rectangle 40">
            <a:hlinkClick r:id="rId2" action="ppaction://hlinksldjump"/>
          </p:cNvPr>
          <p:cNvSpPr/>
          <p:nvPr/>
        </p:nvSpPr>
        <p:spPr>
          <a:xfrm>
            <a:off x="35496" y="6569968"/>
            <a:ext cx="720080" cy="288032"/>
          </a:xfrm>
          <a:prstGeom prst="round2SameRect">
            <a:avLst/>
          </a:prstGeom>
          <a:gradFill>
            <a:gsLst>
              <a:gs pos="0">
                <a:srgbClr val="99D359"/>
              </a:gs>
              <a:gs pos="100000">
                <a:schemeClr val="accent1">
                  <a:lumMod val="7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42" name="Round Same Side Corner Rectangle 41">
            <a:hlinkClick r:id="rId3" action="ppaction://hlinksldjump"/>
          </p:cNvPr>
          <p:cNvSpPr/>
          <p:nvPr/>
        </p:nvSpPr>
        <p:spPr>
          <a:xfrm>
            <a:off x="761613" y="6569968"/>
            <a:ext cx="648072" cy="288032"/>
          </a:xfrm>
          <a:prstGeom prst="round2SameRect">
            <a:avLst/>
          </a:prstGeom>
          <a:gradFill>
            <a:gsLst>
              <a:gs pos="0">
                <a:srgbClr val="99D359"/>
              </a:gs>
              <a:gs pos="100000">
                <a:schemeClr val="accent1">
                  <a:lumMod val="75000"/>
                </a:schemeClr>
              </a:gs>
            </a:gsLst>
            <a:lin ang="5400000" scaled="0"/>
          </a:gradFill>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Criteria</a:t>
            </a:r>
            <a:endParaRPr lang="en-GB" sz="1100" b="1" dirty="0">
              <a:solidFill>
                <a:schemeClr val="bg1"/>
              </a:solidFill>
              <a:latin typeface="Calibri" pitchFamily="34" charset="0"/>
              <a:cs typeface="Calibri" pitchFamily="34" charset="0"/>
            </a:endParaRPr>
          </a:p>
        </p:txBody>
      </p:sp>
      <p:sp>
        <p:nvSpPr>
          <p:cNvPr id="51" name="Round Same Side Corner Rectangle 50">
            <a:hlinkClick r:id="rId4" action="ppaction://hlinksldjump"/>
          </p:cNvPr>
          <p:cNvSpPr/>
          <p:nvPr/>
        </p:nvSpPr>
        <p:spPr>
          <a:xfrm>
            <a:off x="1415722" y="6569968"/>
            <a:ext cx="648072" cy="288032"/>
          </a:xfrm>
          <a:prstGeom prst="round2SameRect">
            <a:avLst/>
          </a:prstGeom>
          <a:gradFill>
            <a:gsLst>
              <a:gs pos="0">
                <a:srgbClr val="99D359"/>
              </a:gs>
              <a:gs pos="100000">
                <a:schemeClr val="accent1">
                  <a:lumMod val="7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Tasks</a:t>
            </a:r>
            <a:endParaRPr lang="en-GB" sz="1100" b="1" dirty="0">
              <a:solidFill>
                <a:schemeClr val="bg1"/>
              </a:solidFill>
              <a:latin typeface="Calibri" pitchFamily="34" charset="0"/>
              <a:cs typeface="Calibri" pitchFamily="34" charset="0"/>
            </a:endParaRPr>
          </a:p>
        </p:txBody>
      </p:sp>
      <p:sp>
        <p:nvSpPr>
          <p:cNvPr id="52" name="Round Same Side Corner Rectangle 51">
            <a:hlinkClick r:id="rId3" action="ppaction://hlinksldjump"/>
          </p:cNvPr>
          <p:cNvSpPr/>
          <p:nvPr/>
        </p:nvSpPr>
        <p:spPr>
          <a:xfrm>
            <a:off x="2069831" y="6569968"/>
            <a:ext cx="396000" cy="288032"/>
          </a:xfrm>
          <a:prstGeom prst="round2SameRect">
            <a:avLst/>
          </a:prstGeom>
          <a:gradFill>
            <a:gsLst>
              <a:gs pos="0">
                <a:srgbClr val="99D359"/>
              </a:gs>
              <a:gs pos="100000">
                <a:schemeClr val="accent1">
                  <a:lumMod val="7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1</a:t>
            </a:r>
            <a:endParaRPr lang="en-GB" sz="1200" b="1" dirty="0">
              <a:solidFill>
                <a:schemeClr val="bg1"/>
              </a:solidFill>
              <a:latin typeface="Calibri" pitchFamily="34" charset="0"/>
              <a:cs typeface="Calibri" pitchFamily="34" charset="0"/>
            </a:endParaRPr>
          </a:p>
        </p:txBody>
      </p:sp>
      <p:sp>
        <p:nvSpPr>
          <p:cNvPr id="53" name="Round Same Side Corner Rectangle 52">
            <a:hlinkClick r:id="rId5" action="ppaction://hlinksldjump"/>
          </p:cNvPr>
          <p:cNvSpPr/>
          <p:nvPr/>
        </p:nvSpPr>
        <p:spPr>
          <a:xfrm>
            <a:off x="2471868" y="6569968"/>
            <a:ext cx="396000" cy="288032"/>
          </a:xfrm>
          <a:prstGeom prst="round2SameRect">
            <a:avLst/>
          </a:prstGeom>
          <a:gradFill>
            <a:gsLst>
              <a:gs pos="0">
                <a:srgbClr val="99D359"/>
              </a:gs>
              <a:gs pos="100000">
                <a:schemeClr val="accent1">
                  <a:lumMod val="7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2</a:t>
            </a:r>
            <a:endParaRPr lang="en-GB" sz="1200" b="1" dirty="0">
              <a:solidFill>
                <a:schemeClr val="bg1"/>
              </a:solidFill>
              <a:latin typeface="Calibri" pitchFamily="34" charset="0"/>
              <a:cs typeface="Calibri" pitchFamily="34" charset="0"/>
            </a:endParaRPr>
          </a:p>
        </p:txBody>
      </p:sp>
      <p:sp>
        <p:nvSpPr>
          <p:cNvPr id="54" name="Round Same Side Corner Rectangle 53">
            <a:hlinkClick r:id="rId5" action="ppaction://hlinksldjump"/>
          </p:cNvPr>
          <p:cNvSpPr/>
          <p:nvPr/>
        </p:nvSpPr>
        <p:spPr>
          <a:xfrm>
            <a:off x="2873905" y="6569968"/>
            <a:ext cx="396000" cy="288032"/>
          </a:xfrm>
          <a:prstGeom prst="round2SameRect">
            <a:avLst/>
          </a:prstGeom>
          <a:gradFill>
            <a:gsLst>
              <a:gs pos="0">
                <a:srgbClr val="4FB4FF"/>
              </a:gs>
              <a:gs pos="100000">
                <a:srgbClr val="0070C0"/>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3</a:t>
            </a:r>
            <a:endParaRPr lang="en-GB" sz="1200" b="1" dirty="0">
              <a:solidFill>
                <a:schemeClr val="bg1"/>
              </a:solidFill>
              <a:latin typeface="Calibri" pitchFamily="34" charset="0"/>
              <a:cs typeface="Calibri" pitchFamily="34" charset="0"/>
            </a:endParaRPr>
          </a:p>
        </p:txBody>
      </p:sp>
      <p:sp>
        <p:nvSpPr>
          <p:cNvPr id="55" name="Round Same Side Corner Rectangle 54">
            <a:hlinkClick r:id="rId5" action="ppaction://hlinksldjump"/>
          </p:cNvPr>
          <p:cNvSpPr/>
          <p:nvPr/>
        </p:nvSpPr>
        <p:spPr>
          <a:xfrm>
            <a:off x="3275942" y="6569968"/>
            <a:ext cx="396000" cy="288032"/>
          </a:xfrm>
          <a:prstGeom prst="round2SameRect">
            <a:avLst/>
          </a:prstGeom>
          <a:gradFill>
            <a:gsLst>
              <a:gs pos="0">
                <a:srgbClr val="99D359"/>
              </a:gs>
              <a:gs pos="100000">
                <a:schemeClr val="accent1">
                  <a:lumMod val="7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4</a:t>
            </a:r>
            <a:endParaRPr lang="en-GB" sz="1200" b="1" dirty="0">
              <a:solidFill>
                <a:schemeClr val="bg1"/>
              </a:solidFill>
              <a:latin typeface="Calibri" pitchFamily="34" charset="0"/>
              <a:cs typeface="Calibri" pitchFamily="34" charset="0"/>
            </a:endParaRPr>
          </a:p>
        </p:txBody>
      </p:sp>
      <p:sp>
        <p:nvSpPr>
          <p:cNvPr id="56" name="Round Same Side Corner Rectangle 55">
            <a:hlinkClick r:id="rId5" action="ppaction://hlinksldjump"/>
          </p:cNvPr>
          <p:cNvSpPr/>
          <p:nvPr/>
        </p:nvSpPr>
        <p:spPr>
          <a:xfrm>
            <a:off x="3677979" y="6569968"/>
            <a:ext cx="396000" cy="288032"/>
          </a:xfrm>
          <a:prstGeom prst="round2SameRect">
            <a:avLst/>
          </a:prstGeom>
          <a:gradFill>
            <a:gsLst>
              <a:gs pos="0">
                <a:srgbClr val="4FB4FF"/>
              </a:gs>
              <a:gs pos="100000">
                <a:srgbClr val="0070C0"/>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5</a:t>
            </a:r>
            <a:endParaRPr lang="en-GB" sz="1200" b="1" dirty="0">
              <a:solidFill>
                <a:schemeClr val="bg1"/>
              </a:solidFill>
              <a:latin typeface="Calibri" pitchFamily="34" charset="0"/>
              <a:cs typeface="Calibri" pitchFamily="34" charset="0"/>
            </a:endParaRPr>
          </a:p>
        </p:txBody>
      </p:sp>
      <p:sp>
        <p:nvSpPr>
          <p:cNvPr id="57" name="Round Same Side Corner Rectangle 56">
            <a:hlinkClick r:id="rId6" action="ppaction://hlinksldjump"/>
          </p:cNvPr>
          <p:cNvSpPr/>
          <p:nvPr/>
        </p:nvSpPr>
        <p:spPr>
          <a:xfrm>
            <a:off x="4080016" y="6569968"/>
            <a:ext cx="396000" cy="288032"/>
          </a:xfrm>
          <a:prstGeom prst="round2SameRect">
            <a:avLst/>
          </a:prstGeom>
          <a:gradFill>
            <a:gsLst>
              <a:gs pos="0">
                <a:srgbClr val="99D359"/>
              </a:gs>
              <a:gs pos="100000">
                <a:schemeClr val="accent1">
                  <a:lumMod val="7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solidFill>
                  <a:schemeClr val="bg1"/>
                </a:solidFill>
                <a:latin typeface="Calibri" pitchFamily="34" charset="0"/>
                <a:cs typeface="Calibri" pitchFamily="34" charset="0"/>
              </a:rPr>
              <a:t>6</a:t>
            </a:r>
          </a:p>
        </p:txBody>
      </p:sp>
      <p:sp>
        <p:nvSpPr>
          <p:cNvPr id="58" name="Round Same Side Corner Rectangle 57">
            <a:hlinkClick r:id="rId6" action="ppaction://hlinksldjump"/>
          </p:cNvPr>
          <p:cNvSpPr/>
          <p:nvPr/>
        </p:nvSpPr>
        <p:spPr>
          <a:xfrm>
            <a:off x="4482053" y="6569968"/>
            <a:ext cx="396000" cy="288032"/>
          </a:xfrm>
          <a:prstGeom prst="round2SameRect">
            <a:avLst/>
          </a:prstGeom>
          <a:gradFill>
            <a:gsLst>
              <a:gs pos="0">
                <a:srgbClr val="4FB4FF"/>
              </a:gs>
              <a:gs pos="100000">
                <a:srgbClr val="0070C0"/>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7</a:t>
            </a:r>
            <a:endParaRPr lang="en-GB" sz="1200" b="1" dirty="0">
              <a:solidFill>
                <a:schemeClr val="bg1"/>
              </a:solidFill>
              <a:latin typeface="Calibri" pitchFamily="34" charset="0"/>
              <a:cs typeface="Calibri" pitchFamily="34" charset="0"/>
            </a:endParaRPr>
          </a:p>
        </p:txBody>
      </p:sp>
      <p:sp>
        <p:nvSpPr>
          <p:cNvPr id="59" name="Round Same Side Corner Rectangle 58">
            <a:hlinkClick r:id="rId6" action="ppaction://hlinksldjump"/>
          </p:cNvPr>
          <p:cNvSpPr/>
          <p:nvPr/>
        </p:nvSpPr>
        <p:spPr>
          <a:xfrm>
            <a:off x="4884090" y="6569968"/>
            <a:ext cx="396000" cy="288032"/>
          </a:xfrm>
          <a:prstGeom prst="round2SameRect">
            <a:avLst/>
          </a:prstGeom>
          <a:gradFill>
            <a:gsLst>
              <a:gs pos="0">
                <a:srgbClr val="99D359"/>
              </a:gs>
              <a:gs pos="100000">
                <a:schemeClr val="accent1">
                  <a:lumMod val="7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solidFill>
                  <a:schemeClr val="bg1"/>
                </a:solidFill>
                <a:latin typeface="Calibri" pitchFamily="34" charset="0"/>
                <a:cs typeface="Calibri" pitchFamily="34" charset="0"/>
              </a:rPr>
              <a:t>8</a:t>
            </a:r>
          </a:p>
        </p:txBody>
      </p:sp>
      <p:sp>
        <p:nvSpPr>
          <p:cNvPr id="60" name="Round Same Side Corner Rectangle 59">
            <a:hlinkClick r:id="rId6" action="ppaction://hlinksldjump"/>
          </p:cNvPr>
          <p:cNvSpPr/>
          <p:nvPr/>
        </p:nvSpPr>
        <p:spPr>
          <a:xfrm>
            <a:off x="5286127" y="6569968"/>
            <a:ext cx="396000" cy="288032"/>
          </a:xfrm>
          <a:prstGeom prst="round2SameRect">
            <a:avLst/>
          </a:prstGeom>
          <a:gradFill>
            <a:gsLst>
              <a:gs pos="0">
                <a:srgbClr val="4FB4FF"/>
              </a:gs>
              <a:gs pos="100000">
                <a:srgbClr val="0070C0"/>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solidFill>
                  <a:schemeClr val="bg1"/>
                </a:solidFill>
                <a:latin typeface="Calibri" pitchFamily="34" charset="0"/>
                <a:cs typeface="Calibri" pitchFamily="34" charset="0"/>
              </a:rPr>
              <a:t>9</a:t>
            </a:r>
          </a:p>
        </p:txBody>
      </p:sp>
      <p:sp>
        <p:nvSpPr>
          <p:cNvPr id="61" name="Round Same Side Corner Rectangle 60">
            <a:hlinkClick r:id="rId4" action="ppaction://hlinksldjump"/>
          </p:cNvPr>
          <p:cNvSpPr/>
          <p:nvPr/>
        </p:nvSpPr>
        <p:spPr>
          <a:xfrm>
            <a:off x="5688164" y="6569968"/>
            <a:ext cx="396000" cy="288032"/>
          </a:xfrm>
          <a:prstGeom prst="round2SameRect">
            <a:avLst/>
          </a:prstGeom>
          <a:gradFill>
            <a:gsLst>
              <a:gs pos="0">
                <a:srgbClr val="99D359"/>
              </a:gs>
              <a:gs pos="100000">
                <a:schemeClr val="accent1">
                  <a:lumMod val="7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10</a:t>
            </a:r>
            <a:endParaRPr lang="en-GB" sz="1200" b="1" dirty="0">
              <a:solidFill>
                <a:schemeClr val="bg1"/>
              </a:solidFill>
              <a:latin typeface="Calibri" pitchFamily="34" charset="0"/>
              <a:cs typeface="Calibri" pitchFamily="34" charset="0"/>
            </a:endParaRPr>
          </a:p>
        </p:txBody>
      </p:sp>
      <p:sp>
        <p:nvSpPr>
          <p:cNvPr id="62" name="Round Same Side Corner Rectangle 61">
            <a:hlinkClick r:id="rId7" action="ppaction://hlinksldjump"/>
          </p:cNvPr>
          <p:cNvSpPr/>
          <p:nvPr/>
        </p:nvSpPr>
        <p:spPr>
          <a:xfrm>
            <a:off x="6090201" y="6569968"/>
            <a:ext cx="396000" cy="288032"/>
          </a:xfrm>
          <a:prstGeom prst="round2SameRect">
            <a:avLst/>
          </a:prstGeom>
          <a:gradFill>
            <a:gsLst>
              <a:gs pos="0">
                <a:srgbClr val="99D359"/>
              </a:gs>
              <a:gs pos="100000">
                <a:schemeClr val="accent1">
                  <a:lumMod val="7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11</a:t>
            </a:r>
            <a:endParaRPr lang="en-GB" sz="1200" b="1" dirty="0">
              <a:solidFill>
                <a:schemeClr val="bg1"/>
              </a:solidFill>
              <a:latin typeface="Calibri" pitchFamily="34" charset="0"/>
              <a:cs typeface="Calibri" pitchFamily="34" charset="0"/>
            </a:endParaRPr>
          </a:p>
        </p:txBody>
      </p:sp>
      <p:sp>
        <p:nvSpPr>
          <p:cNvPr id="63" name="Round Same Side Corner Rectangle 62">
            <a:hlinkClick r:id="rId8" action="ppaction://hlinksldjump"/>
          </p:cNvPr>
          <p:cNvSpPr/>
          <p:nvPr/>
        </p:nvSpPr>
        <p:spPr>
          <a:xfrm>
            <a:off x="6492238" y="6569968"/>
            <a:ext cx="396000" cy="288032"/>
          </a:xfrm>
          <a:prstGeom prst="round2SameRect">
            <a:avLst/>
          </a:prstGeom>
          <a:gradFill>
            <a:gsLst>
              <a:gs pos="0">
                <a:srgbClr val="99D359"/>
              </a:gs>
              <a:gs pos="100000">
                <a:schemeClr val="accent1">
                  <a:lumMod val="7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12</a:t>
            </a:r>
            <a:endParaRPr lang="en-GB" sz="1200" b="1" dirty="0">
              <a:solidFill>
                <a:schemeClr val="bg1"/>
              </a:solidFill>
              <a:latin typeface="Calibri" pitchFamily="34" charset="0"/>
              <a:cs typeface="Calibri" pitchFamily="34" charset="0"/>
            </a:endParaRPr>
          </a:p>
        </p:txBody>
      </p:sp>
      <p:sp>
        <p:nvSpPr>
          <p:cNvPr id="64" name="Round Same Side Corner Rectangle 63">
            <a:hlinkClick r:id="rId8" action="ppaction://hlinksldjump"/>
          </p:cNvPr>
          <p:cNvSpPr/>
          <p:nvPr/>
        </p:nvSpPr>
        <p:spPr>
          <a:xfrm>
            <a:off x="6894275" y="6569968"/>
            <a:ext cx="396000" cy="288032"/>
          </a:xfrm>
          <a:prstGeom prst="round2SameRect">
            <a:avLst/>
          </a:prstGeom>
          <a:gradFill>
            <a:gsLst>
              <a:gs pos="0">
                <a:srgbClr val="99D359"/>
              </a:gs>
              <a:gs pos="100000">
                <a:schemeClr val="accent1">
                  <a:lumMod val="7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13</a:t>
            </a:r>
            <a:endParaRPr lang="en-GB" sz="1200" b="1" dirty="0">
              <a:solidFill>
                <a:schemeClr val="bg1"/>
              </a:solidFill>
              <a:latin typeface="Calibri" pitchFamily="34" charset="0"/>
              <a:cs typeface="Calibri" pitchFamily="34" charset="0"/>
            </a:endParaRPr>
          </a:p>
        </p:txBody>
      </p:sp>
      <p:sp>
        <p:nvSpPr>
          <p:cNvPr id="66" name="Round Same Side Corner Rectangle 65">
            <a:hlinkClick r:id="rId9" action="ppaction://hlinksldjump"/>
          </p:cNvPr>
          <p:cNvSpPr/>
          <p:nvPr/>
        </p:nvSpPr>
        <p:spPr>
          <a:xfrm>
            <a:off x="7308304" y="6569968"/>
            <a:ext cx="396000" cy="288032"/>
          </a:xfrm>
          <a:prstGeom prst="round2SameRect">
            <a:avLst/>
          </a:prstGeom>
          <a:gradFill>
            <a:gsLst>
              <a:gs pos="0">
                <a:srgbClr val="4FB4FF"/>
              </a:gs>
              <a:gs pos="100000">
                <a:srgbClr val="0070C0"/>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14</a:t>
            </a:r>
            <a:endParaRPr lang="en-GB" sz="1200" b="1" dirty="0">
              <a:solidFill>
                <a:schemeClr val="bg1"/>
              </a:solidFill>
              <a:latin typeface="Calibri" pitchFamily="34" charset="0"/>
              <a:cs typeface="Calibri" pitchFamily="34" charset="0"/>
            </a:endParaRPr>
          </a:p>
        </p:txBody>
      </p:sp>
      <p:sp>
        <p:nvSpPr>
          <p:cNvPr id="67" name="Round Same Side Corner Rectangle 66">
            <a:hlinkClick r:id="rId10" action="ppaction://hlinksldjump"/>
          </p:cNvPr>
          <p:cNvSpPr/>
          <p:nvPr/>
        </p:nvSpPr>
        <p:spPr>
          <a:xfrm>
            <a:off x="7710347" y="6569968"/>
            <a:ext cx="396000" cy="288032"/>
          </a:xfrm>
          <a:prstGeom prst="round2SameRect">
            <a:avLst/>
          </a:prstGeom>
          <a:gradFill>
            <a:gsLst>
              <a:gs pos="0">
                <a:srgbClr val="99D359"/>
              </a:gs>
              <a:gs pos="100000">
                <a:schemeClr val="accent1">
                  <a:lumMod val="7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15</a:t>
            </a:r>
            <a:endParaRPr lang="en-GB" sz="1200" b="1" dirty="0">
              <a:solidFill>
                <a:schemeClr val="bg1"/>
              </a:solidFill>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FED39CA-AD2E-4FC8-9374-DA97BF1BD275}" type="datetimeFigureOut">
              <a:rPr lang="en-GB" smtClean="0"/>
              <a:t>29/08/2014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C669953B-D2F3-4412-9F03-BCFE31AD8967}" type="slidenum">
              <a:rPr lang="en-GB" smtClean="0"/>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FED39CA-AD2E-4FC8-9374-DA97BF1BD275}" type="datetimeFigureOut">
              <a:rPr lang="en-GB" smtClean="0"/>
              <a:t>29/08/2014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C669953B-D2F3-4412-9F03-BCFE31AD8967}" type="slidenum">
              <a:rPr lang="en-GB" smtClean="0"/>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FED39CA-AD2E-4FC8-9374-DA97BF1BD275}" type="datetimeFigureOut">
              <a:rPr lang="en-GB" smtClean="0"/>
              <a:t>29/08/2014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C669953B-D2F3-4412-9F03-BCFE31AD8967}"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EFED39CA-AD2E-4FC8-9374-DA97BF1BD275}" type="datetimeFigureOut">
              <a:rPr lang="en-GB" smtClean="0"/>
              <a:t>29/08/2014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C669953B-D2F3-4412-9F03-BCFE31AD8967}" type="slidenum">
              <a:rPr lang="en-GB" smtClean="0"/>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FED39CA-AD2E-4FC8-9374-DA97BF1BD275}" type="datetimeFigureOut">
              <a:rPr lang="en-GB" smtClean="0"/>
              <a:t>29/08/2014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C669953B-D2F3-4412-9F03-BCFE31AD8967}"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FED39CA-AD2E-4FC8-9374-DA97BF1BD275}" type="datetimeFigureOut">
              <a:rPr lang="en-GB" smtClean="0"/>
              <a:t>29/08/2014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C669953B-D2F3-4412-9F03-BCFE31AD8967}"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EFED39CA-AD2E-4FC8-9374-DA97BF1BD275}" type="datetimeFigureOut">
              <a:rPr lang="en-GB" smtClean="0"/>
              <a:t>29/08/2014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C669953B-D2F3-4412-9F03-BCFE31AD8967}" type="slidenum">
              <a:rPr lang="en-GB" smtClean="0"/>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endParaRP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latin typeface="Calibri" pitchFamily="34" charset="0"/>
              </a:defRPr>
            </a:lvl1pPr>
            <a:extLst/>
          </a:lstStyle>
          <a:p>
            <a:fld id="{EFED39CA-AD2E-4FC8-9374-DA97BF1BD275}" type="datetimeFigureOut">
              <a:rPr lang="en-GB" smtClean="0"/>
              <a:pPr/>
              <a:t>29/08/2014</a:t>
            </a:fld>
            <a:endParaRPr lang="en-GB"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latin typeface="Calibri" pitchFamily="34" charset="0"/>
              </a:defRPr>
            </a:lvl1pPr>
            <a:extLst/>
          </a:lstStyle>
          <a:p>
            <a:endParaRPr lang="en-GB"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latin typeface="Calibri" pitchFamily="34" charset="0"/>
              </a:defRPr>
            </a:lvl1pPr>
            <a:extLst/>
          </a:lstStyle>
          <a:p>
            <a:fld id="{C669953B-D2F3-4412-9F03-BCFE31AD8967}"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Calibri" pitchFamily="34" charset="0"/>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Calibri" pitchFamily="34" charset="0"/>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Calibri" pitchFamily="34" charset="0"/>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Calibri" pitchFamily="34" charset="0"/>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Calibri" pitchFamily="34" charset="0"/>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Calibri" pitchFamily="34" charset="0"/>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hyperlink" Target="http://www.istockphoto.com/" TargetMode="External"/><Relationship Id="rId1" Type="http://schemas.openxmlformats.org/officeDocument/2006/relationships/slideLayout" Target="../slideLayouts/slideLayout2.xml"/><Relationship Id="rId6" Type="http://schemas.openxmlformats.org/officeDocument/2006/relationships/hyperlink" Target="http://www.imagebank.ie/" TargetMode="External"/><Relationship Id="rId5" Type="http://schemas.openxmlformats.org/officeDocument/2006/relationships/image" Target="../media/image3.jpeg"/><Relationship Id="rId4" Type="http://schemas.openxmlformats.org/officeDocument/2006/relationships/hyperlink" Target="http://www.gettyimages.co.uk/creative/frontdoor/theimagebank"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95936" y="1988840"/>
            <a:ext cx="4896544" cy="893657"/>
          </a:xfrm>
        </p:spPr>
        <p:txBody>
          <a:bodyPr/>
          <a:lstStyle/>
          <a:p>
            <a:r>
              <a:rPr lang="en-GB" dirty="0" smtClean="0"/>
              <a:t>Unit 27 and 31</a:t>
            </a:r>
            <a:endParaRPr lang="en-GB" dirty="0"/>
          </a:p>
        </p:txBody>
      </p:sp>
      <p:sp>
        <p:nvSpPr>
          <p:cNvPr id="3" name="Subtitle 2"/>
          <p:cNvSpPr>
            <a:spLocks noGrp="1"/>
          </p:cNvSpPr>
          <p:nvPr>
            <p:ph type="subTitle" idx="1"/>
          </p:nvPr>
        </p:nvSpPr>
        <p:spPr>
          <a:xfrm>
            <a:off x="1192088" y="2911742"/>
            <a:ext cx="7772400" cy="1199704"/>
          </a:xfrm>
        </p:spPr>
        <p:txBody>
          <a:bodyPr/>
          <a:lstStyle/>
          <a:p>
            <a:r>
              <a:rPr lang="en-GB" sz="2800" b="1" dirty="0" smtClean="0"/>
              <a:t>LO5 - </a:t>
            </a:r>
            <a:r>
              <a:rPr lang="en-GB" sz="2800" dirty="0" smtClean="0"/>
              <a:t>Be </a:t>
            </a:r>
            <a:r>
              <a:rPr lang="en-GB" sz="2800" dirty="0"/>
              <a:t>able to create and modify graphic</a:t>
            </a:r>
          </a:p>
          <a:p>
            <a:r>
              <a:rPr lang="en-GB" sz="2800" dirty="0"/>
              <a:t>images to meet user requirements</a:t>
            </a:r>
          </a:p>
          <a:p>
            <a:endParaRPr lang="en-GB" dirty="0"/>
          </a:p>
        </p:txBody>
      </p:sp>
      <p:sp>
        <p:nvSpPr>
          <p:cNvPr id="4" name="Subtitle 2"/>
          <p:cNvSpPr txBox="1">
            <a:spLocks/>
          </p:cNvSpPr>
          <p:nvPr/>
        </p:nvSpPr>
        <p:spPr>
          <a:xfrm>
            <a:off x="107504" y="5661248"/>
            <a:ext cx="3384376" cy="864096"/>
          </a:xfrm>
          <a:prstGeom prst="rect">
            <a:avLst/>
          </a:prstGeom>
        </p:spPr>
        <p:txBody>
          <a:bodyPr vert="horz" lIns="45720" rIns="45720">
            <a:noAutofit/>
          </a:bodyPr>
          <a:lstStyle>
            <a:lvl1pPr marL="0" marR="64008" indent="0" algn="r" rtl="0" eaLnBrk="1" latinLnBrk="0" hangingPunct="1">
              <a:spcBef>
                <a:spcPts val="400"/>
              </a:spcBef>
              <a:spcAft>
                <a:spcPts val="0"/>
              </a:spcAft>
              <a:buClr>
                <a:schemeClr val="accent1"/>
              </a:buClr>
              <a:buSzPct val="68000"/>
              <a:buFont typeface="Wingdings 3"/>
              <a:buNone/>
              <a:defRPr kumimoji="0" sz="2700" kern="1200">
                <a:solidFill>
                  <a:schemeClr val="tx2"/>
                </a:solidFill>
                <a:latin typeface="+mn-lt"/>
                <a:ea typeface="+mn-ea"/>
                <a:cs typeface="+mn-cs"/>
              </a:defRPr>
            </a:lvl1pPr>
            <a:lvl2pPr marL="457200" indent="0" algn="ctr" rtl="0" eaLnBrk="1" latinLnBrk="0" hangingPunct="1">
              <a:spcBef>
                <a:spcPts val="324"/>
              </a:spcBef>
              <a:buClr>
                <a:schemeClr val="accent1"/>
              </a:buClr>
              <a:buFont typeface="Verdana"/>
              <a:buNone/>
              <a:defRPr kumimoji="0" sz="2300" kern="1200">
                <a:solidFill>
                  <a:schemeClr val="tx1"/>
                </a:solidFill>
                <a:latin typeface="+mn-lt"/>
                <a:ea typeface="+mn-ea"/>
                <a:cs typeface="+mn-cs"/>
              </a:defRPr>
            </a:lvl2pPr>
            <a:lvl3pPr marL="914400" indent="0" algn="ctr" rtl="0" eaLnBrk="1" latinLnBrk="0" hangingPunct="1">
              <a:spcBef>
                <a:spcPts val="350"/>
              </a:spcBef>
              <a:buClr>
                <a:schemeClr val="accent2"/>
              </a:buClr>
              <a:buSzPct val="100000"/>
              <a:buFont typeface="Wingdings 2"/>
              <a:buNone/>
              <a:defRPr kumimoji="0" sz="2100" kern="1200">
                <a:solidFill>
                  <a:schemeClr val="tx1"/>
                </a:solidFill>
                <a:latin typeface="+mn-lt"/>
                <a:ea typeface="+mn-ea"/>
                <a:cs typeface="+mn-cs"/>
              </a:defRPr>
            </a:lvl3pPr>
            <a:lvl4pPr marL="1371600" indent="0" algn="ctr" rtl="0" eaLnBrk="1" latinLnBrk="0" hangingPunct="1">
              <a:spcBef>
                <a:spcPts val="350"/>
              </a:spcBef>
              <a:buClr>
                <a:schemeClr val="accent2"/>
              </a:buClr>
              <a:buFont typeface="Wingdings 2"/>
              <a:buNone/>
              <a:defRPr kumimoji="0" sz="1900" kern="1200">
                <a:solidFill>
                  <a:schemeClr val="tx1"/>
                </a:solidFill>
                <a:latin typeface="+mn-lt"/>
                <a:ea typeface="+mn-ea"/>
                <a:cs typeface="+mn-cs"/>
              </a:defRPr>
            </a:lvl4pPr>
            <a:lvl5pPr marL="1828800" indent="0" algn="ctr" rtl="0" eaLnBrk="1" latinLnBrk="0" hangingPunct="1">
              <a:spcBef>
                <a:spcPts val="350"/>
              </a:spcBef>
              <a:buClr>
                <a:schemeClr val="accent2"/>
              </a:buClr>
              <a:buFont typeface="Wingdings 2"/>
              <a:buNone/>
              <a:defRPr kumimoji="0" sz="1800" kern="1200">
                <a:solidFill>
                  <a:schemeClr val="tx1"/>
                </a:solidFill>
                <a:latin typeface="+mn-lt"/>
                <a:ea typeface="+mn-ea"/>
                <a:cs typeface="+mn-cs"/>
              </a:defRPr>
            </a:lvl5pPr>
            <a:lvl6pPr marL="2286000" indent="0" algn="ctr" rtl="0" eaLnBrk="1" latinLnBrk="0" hangingPunct="1">
              <a:spcBef>
                <a:spcPts val="350"/>
              </a:spcBef>
              <a:buClr>
                <a:schemeClr val="accent3"/>
              </a:buClr>
              <a:buFont typeface="Wingdings 2"/>
              <a:buNone/>
              <a:defRPr kumimoji="0" sz="1800" kern="1200">
                <a:solidFill>
                  <a:schemeClr val="tx1"/>
                </a:solidFill>
                <a:latin typeface="+mn-lt"/>
                <a:ea typeface="+mn-ea"/>
                <a:cs typeface="+mn-cs"/>
              </a:defRPr>
            </a:lvl6pPr>
            <a:lvl7pPr marL="27432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7pPr>
            <a:lvl8pPr marL="32004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8pPr>
            <a:lvl9pPr marL="3657600" indent="0" algn="ctr" rtl="0" eaLnBrk="1" latinLnBrk="0" hangingPunct="1">
              <a:spcBef>
                <a:spcPts val="350"/>
              </a:spcBef>
              <a:buClr>
                <a:schemeClr val="accent3"/>
              </a:buClr>
              <a:buFont typeface="Wingdings 2"/>
              <a:buNone/>
              <a:defRPr kumimoji="0" sz="1600" kern="1200" baseline="0">
                <a:solidFill>
                  <a:schemeClr val="tx1"/>
                </a:solidFill>
                <a:latin typeface="+mn-lt"/>
                <a:ea typeface="+mn-ea"/>
                <a:cs typeface="+mn-cs"/>
              </a:defRPr>
            </a:lvl9pPr>
            <a:extLst/>
          </a:lstStyle>
          <a:p>
            <a:pPr algn="l"/>
            <a:r>
              <a:rPr lang="en-GB" sz="2400" dirty="0" smtClean="0">
                <a:solidFill>
                  <a:schemeClr val="bg1"/>
                </a:solidFill>
                <a:latin typeface="Calibri" pitchFamily="34" charset="0"/>
              </a:rPr>
              <a:t>OCR Cambridge TEC - Level 3 Certificate/ Diploma IT</a:t>
            </a:r>
            <a:endParaRPr lang="en-US" sz="2400" dirty="0">
              <a:solidFill>
                <a:schemeClr val="bg1"/>
              </a:solidFill>
              <a:latin typeface="Calibri" pitchFamily="34" charset="0"/>
            </a:endParaRPr>
          </a:p>
        </p:txBody>
      </p:sp>
      <p:sp>
        <p:nvSpPr>
          <p:cNvPr id="5" name="Subtitle 2"/>
          <p:cNvSpPr txBox="1">
            <a:spLocks/>
          </p:cNvSpPr>
          <p:nvPr/>
        </p:nvSpPr>
        <p:spPr>
          <a:xfrm>
            <a:off x="3707904" y="5661248"/>
            <a:ext cx="5328592" cy="864096"/>
          </a:xfrm>
          <a:prstGeom prst="rect">
            <a:avLst/>
          </a:prstGeom>
        </p:spPr>
        <p:txBody>
          <a:bodyPr vert="horz" lIns="45720" rIns="45720">
            <a:noAutofit/>
          </a:bodyPr>
          <a:lstStyle>
            <a:lvl1pPr marL="0" marR="64008" indent="0" algn="r" rtl="0" eaLnBrk="1" latinLnBrk="0" hangingPunct="1">
              <a:spcBef>
                <a:spcPts val="0"/>
              </a:spcBef>
              <a:spcAft>
                <a:spcPts val="600"/>
              </a:spcAft>
              <a:buClr>
                <a:schemeClr val="accent1"/>
              </a:buClr>
              <a:buSzPct val="68000"/>
              <a:buFont typeface="Wingdings 3"/>
              <a:buNone/>
              <a:defRPr kumimoji="0" sz="2700" b="1" kern="1200">
                <a:solidFill>
                  <a:schemeClr val="bg1"/>
                </a:solidFill>
                <a:latin typeface="Calibri" pitchFamily="34" charset="0"/>
                <a:ea typeface="+mn-ea"/>
                <a:cs typeface="Calibri" pitchFamily="34" charset="0"/>
              </a:defRPr>
            </a:lvl1pPr>
            <a:lvl2pPr marL="457200" indent="0" algn="ctr" rtl="0" eaLnBrk="1" latinLnBrk="0" hangingPunct="1">
              <a:spcBef>
                <a:spcPts val="0"/>
              </a:spcBef>
              <a:spcAft>
                <a:spcPts val="600"/>
              </a:spcAft>
              <a:buClr>
                <a:schemeClr val="accent1"/>
              </a:buClr>
              <a:buFont typeface="Verdana"/>
              <a:buNone/>
              <a:defRPr kumimoji="0" sz="2300" kern="1200">
                <a:solidFill>
                  <a:schemeClr val="tx1"/>
                </a:solidFill>
                <a:latin typeface="Calibri" pitchFamily="34" charset="0"/>
                <a:ea typeface="+mn-ea"/>
                <a:cs typeface="Calibri" pitchFamily="34" charset="0"/>
              </a:defRPr>
            </a:lvl2pPr>
            <a:lvl3pPr marL="914400" indent="0" algn="ctr" rtl="0" eaLnBrk="1" latinLnBrk="0" hangingPunct="1">
              <a:spcBef>
                <a:spcPts val="0"/>
              </a:spcBef>
              <a:spcAft>
                <a:spcPts val="600"/>
              </a:spcAft>
              <a:buClr>
                <a:schemeClr val="accent2"/>
              </a:buClr>
              <a:buSzPct val="100000"/>
              <a:buFont typeface="Wingdings 2"/>
              <a:buNone/>
              <a:defRPr kumimoji="0" sz="2100" kern="1200">
                <a:solidFill>
                  <a:schemeClr val="tx1"/>
                </a:solidFill>
                <a:latin typeface="Calibri" pitchFamily="34" charset="0"/>
                <a:ea typeface="+mn-ea"/>
                <a:cs typeface="Calibri" pitchFamily="34" charset="0"/>
              </a:defRPr>
            </a:lvl3pPr>
            <a:lvl4pPr marL="1371600" indent="0" algn="ctr" rtl="0" eaLnBrk="1" latinLnBrk="0" hangingPunct="1">
              <a:spcBef>
                <a:spcPts val="0"/>
              </a:spcBef>
              <a:spcAft>
                <a:spcPts val="600"/>
              </a:spcAft>
              <a:buClr>
                <a:schemeClr val="accent2"/>
              </a:buClr>
              <a:buFont typeface="Wingdings 2"/>
              <a:buNone/>
              <a:defRPr kumimoji="0" sz="1900" kern="1200">
                <a:solidFill>
                  <a:schemeClr val="tx1"/>
                </a:solidFill>
                <a:latin typeface="Calibri" pitchFamily="34" charset="0"/>
                <a:ea typeface="+mn-ea"/>
                <a:cs typeface="Calibri" pitchFamily="34" charset="0"/>
              </a:defRPr>
            </a:lvl4pPr>
            <a:lvl5pPr marL="1828800" indent="0" algn="ctr" rtl="0" eaLnBrk="1" latinLnBrk="0" hangingPunct="1">
              <a:spcBef>
                <a:spcPts val="0"/>
              </a:spcBef>
              <a:spcAft>
                <a:spcPts val="600"/>
              </a:spcAft>
              <a:buClr>
                <a:schemeClr val="accent2"/>
              </a:buClr>
              <a:buFont typeface="Wingdings 2"/>
              <a:buNone/>
              <a:defRPr kumimoji="0" sz="1800" kern="1200">
                <a:solidFill>
                  <a:schemeClr val="tx1"/>
                </a:solidFill>
                <a:latin typeface="Calibri" pitchFamily="34" charset="0"/>
                <a:ea typeface="+mn-ea"/>
                <a:cs typeface="Calibri" pitchFamily="34" charset="0"/>
              </a:defRPr>
            </a:lvl5pPr>
            <a:lvl6pPr marL="2286000" indent="0" algn="ctr" rtl="0" eaLnBrk="1" latinLnBrk="0" hangingPunct="1">
              <a:spcBef>
                <a:spcPts val="350"/>
              </a:spcBef>
              <a:buClr>
                <a:schemeClr val="accent3"/>
              </a:buClr>
              <a:buFont typeface="Wingdings 2"/>
              <a:buNone/>
              <a:defRPr kumimoji="0" sz="1800" kern="1200">
                <a:solidFill>
                  <a:schemeClr val="tx1"/>
                </a:solidFill>
                <a:latin typeface="+mn-lt"/>
                <a:ea typeface="+mn-ea"/>
                <a:cs typeface="+mn-cs"/>
              </a:defRPr>
            </a:lvl6pPr>
            <a:lvl7pPr marL="27432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7pPr>
            <a:lvl8pPr marL="32004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8pPr>
            <a:lvl9pPr marL="3657600" indent="0" algn="ctr" rtl="0" eaLnBrk="1" latinLnBrk="0" hangingPunct="1">
              <a:spcBef>
                <a:spcPts val="350"/>
              </a:spcBef>
              <a:buClr>
                <a:schemeClr val="accent3"/>
              </a:buClr>
              <a:buFont typeface="Wingdings 2"/>
              <a:buNone/>
              <a:defRPr kumimoji="0" sz="1600" kern="1200" baseline="0">
                <a:solidFill>
                  <a:schemeClr val="tx1"/>
                </a:solidFill>
                <a:latin typeface="+mn-lt"/>
                <a:ea typeface="+mn-ea"/>
                <a:cs typeface="+mn-cs"/>
              </a:defRPr>
            </a:lvl9pPr>
            <a:extLst/>
          </a:lstStyle>
          <a:p>
            <a:r>
              <a:rPr lang="en-GB" sz="2400" dirty="0"/>
              <a:t>LO </a:t>
            </a:r>
            <a:r>
              <a:rPr lang="en-GB" sz="2400" dirty="0" smtClean="0"/>
              <a:t>5 - Be </a:t>
            </a:r>
            <a:r>
              <a:rPr lang="en-GB" sz="2400" dirty="0"/>
              <a:t>able to create </a:t>
            </a:r>
            <a:r>
              <a:rPr lang="en-GB" sz="2400" dirty="0" smtClean="0"/>
              <a:t>and modify digital </a:t>
            </a:r>
            <a:r>
              <a:rPr lang="en-GB" sz="2400" dirty="0"/>
              <a:t>graphics for an interactive media product </a:t>
            </a:r>
            <a:r>
              <a:rPr lang="en-GB" sz="2400" dirty="0" smtClean="0"/>
              <a:t>to meet user requirements</a:t>
            </a:r>
            <a:endParaRPr lang="en-GB" sz="2400" b="0" dirty="0"/>
          </a:p>
        </p:txBody>
      </p:sp>
    </p:spTree>
    <p:extLst>
      <p:ext uri="{BB962C8B-B14F-4D97-AF65-F5344CB8AC3E}">
        <p14:creationId xmlns:p14="http://schemas.microsoft.com/office/powerpoint/2010/main" val="22202433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269875" indent="-255588"/>
            <a:r>
              <a:rPr lang="en-GB" sz="1700" dirty="0"/>
              <a:t>Throughout this project there may have been instances where you could not find the things you saved, or saved them as the wrong type, Jpeg instead of PNG when working on it, not sure where you left off, had to rush things. Or there may have been times when you wish you had a backup you could go back to because the undo option does not go back far enough.</a:t>
            </a:r>
          </a:p>
          <a:p>
            <a:pPr marL="269875" indent="-255588"/>
            <a:r>
              <a:rPr lang="en-GB" sz="1700" dirty="0" smtClean="0"/>
              <a:t>In the real world there are other considerations, how long a product is safe to show (the product life cycle) before it has an impact, or going back over things and realising there is a spelling mistake, or the customer cannot read your by-line.</a:t>
            </a:r>
          </a:p>
          <a:p>
            <a:pPr marL="269875" indent="-255588"/>
            <a:r>
              <a:rPr lang="en-GB" sz="1700" b="1" dirty="0" smtClean="0"/>
              <a:t>Industry practice</a:t>
            </a:r>
            <a:r>
              <a:rPr lang="en-GB" sz="1700" dirty="0" smtClean="0"/>
              <a:t> is what happens when you learn these things from working in the business for a period of time, the expectations of the business. For instance in the Graphic world artists work in Tiff format rather than Jpeg or PNG until the job is done because they know the quality is unrestricted, 3D artists use a technique called retopologising to make a 3D character from a base mesh to a full 3D model because it is faster and more convenient to work at a low level until the time is right.</a:t>
            </a:r>
          </a:p>
          <a:p>
            <a:pPr marL="269875" indent="-255588"/>
            <a:r>
              <a:rPr lang="en-GB" sz="1700" b="1" dirty="0" smtClean="0"/>
              <a:t>Self-reflection</a:t>
            </a:r>
            <a:r>
              <a:rPr lang="en-GB" sz="1700" dirty="0"/>
              <a:t>, (e.g. time management, research skills, technical ability, creative ability, future improvements</a:t>
            </a:r>
            <a:r>
              <a:rPr lang="en-GB" sz="1700" dirty="0" smtClean="0"/>
              <a:t>) – Not all jobs are one-offs, when working for a Graphics Company like The Mill or The Foundry, you may be asked to do another job similar to the first. Reflecting on what went well, what could be improved, how to speed things up, what time could have been saved etc. becomes a requirement. Similarly research skills and shortcuts learned become a matter of skill and improvement.</a:t>
            </a:r>
            <a:endParaRPr lang="en-GB" sz="1700" dirty="0"/>
          </a:p>
        </p:txBody>
      </p:sp>
      <p:sp>
        <p:nvSpPr>
          <p:cNvPr id="2" name="Title 1"/>
          <p:cNvSpPr>
            <a:spLocks noGrp="1"/>
          </p:cNvSpPr>
          <p:nvPr>
            <p:ph type="title"/>
          </p:nvPr>
        </p:nvSpPr>
        <p:spPr>
          <a:xfrm>
            <a:off x="107504" y="116632"/>
            <a:ext cx="8964488" cy="452568"/>
          </a:xfrm>
        </p:spPr>
        <p:txBody>
          <a:bodyPr>
            <a:noAutofit/>
          </a:bodyPr>
          <a:lstStyle/>
          <a:p>
            <a:pPr marL="109728" indent="0"/>
            <a:r>
              <a:rPr lang="en-GB" dirty="0" smtClean="0"/>
              <a:t>P7.3 </a:t>
            </a:r>
            <a:r>
              <a:rPr lang="en-GB" dirty="0"/>
              <a:t>- Industry practice </a:t>
            </a:r>
            <a:r>
              <a:rPr lang="en-GB" dirty="0" smtClean="0"/>
              <a:t>– Self Reflection</a:t>
            </a:r>
            <a:endParaRPr lang="en-GB" dirty="0"/>
          </a:p>
        </p:txBody>
      </p:sp>
    </p:spTree>
    <p:extLst>
      <p:ext uri="{BB962C8B-B14F-4D97-AF65-F5344CB8AC3E}">
        <p14:creationId xmlns:p14="http://schemas.microsoft.com/office/powerpoint/2010/main" val="3784619391"/>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6192688" cy="5616624"/>
          </a:xfrm>
        </p:spPr>
        <p:txBody>
          <a:bodyPr>
            <a:noAutofit/>
          </a:bodyPr>
          <a:lstStyle/>
          <a:p>
            <a:pPr marL="255588" indent="-255588"/>
            <a:r>
              <a:rPr lang="en-GB" sz="1800" b="1" dirty="0" smtClean="0"/>
              <a:t>File Organisation</a:t>
            </a:r>
            <a:r>
              <a:rPr lang="en-GB" sz="1800" dirty="0"/>
              <a:t>, (e.g. appropriate file and folder structures and naming conventions, file backup and version control) </a:t>
            </a:r>
            <a:r>
              <a:rPr lang="en-GB" sz="1800" dirty="0" smtClean="0"/>
              <a:t>– this becomes practice, knowing where things are. You would not expect a clothing store to put belts in the shoe section. Getting into the habit of saving the file sin the right format, with the right name, with appropriate regular backups becomes a habit in industry. You may not be the only one working on that file, others may need to access it. Backups protect from corruption as well as loss. Saving different versions allows a user to experiment beyond the undo options.</a:t>
            </a:r>
            <a:endParaRPr lang="en-GB" sz="1800" dirty="0"/>
          </a:p>
          <a:p>
            <a:pPr marL="255588" indent="-255588"/>
            <a:r>
              <a:rPr lang="en-GB" sz="1800" b="1" dirty="0" smtClean="0"/>
              <a:t>Time Management</a:t>
            </a:r>
            <a:r>
              <a:rPr lang="en-GB" sz="1800" dirty="0" smtClean="0"/>
              <a:t>, (e.g. time plan, Gantt chart) – Planning is everything, until three is no time left to make a product, industry practice is to use charts and time plans, partially to keep on track and partially to reuse for future projects. Companies also choose what works best, Gantt is useful as a time plan but not to take into considerations resources, project Management software is good for resources but time consuming. Reflecting on what works best and considering these improves future projects.</a:t>
            </a:r>
          </a:p>
        </p:txBody>
      </p:sp>
      <p:sp>
        <p:nvSpPr>
          <p:cNvPr id="2" name="Title 1"/>
          <p:cNvSpPr>
            <a:spLocks noGrp="1"/>
          </p:cNvSpPr>
          <p:nvPr>
            <p:ph type="title"/>
          </p:nvPr>
        </p:nvSpPr>
        <p:spPr>
          <a:xfrm>
            <a:off x="107504" y="116632"/>
            <a:ext cx="8964488" cy="452568"/>
          </a:xfrm>
        </p:spPr>
        <p:txBody>
          <a:bodyPr>
            <a:noAutofit/>
          </a:bodyPr>
          <a:lstStyle/>
          <a:p>
            <a:pPr marL="109728" indent="0"/>
            <a:r>
              <a:rPr lang="en-GB" sz="3000" dirty="0" smtClean="0"/>
              <a:t>P7.3 </a:t>
            </a:r>
            <a:r>
              <a:rPr lang="en-GB" sz="3000" dirty="0"/>
              <a:t>- Industry practice </a:t>
            </a:r>
            <a:r>
              <a:rPr lang="en-GB" sz="3000" dirty="0" smtClean="0"/>
              <a:t>– File and Time Management</a:t>
            </a:r>
            <a:endParaRPr lang="en-GB" sz="3000" dirty="0"/>
          </a:p>
        </p:txBody>
      </p:sp>
      <p:pic>
        <p:nvPicPr>
          <p:cNvPr id="4" name="Picture 4"/>
          <p:cNvPicPr>
            <a:picLocks noChangeAspect="1" noChangeArrowheads="1"/>
          </p:cNvPicPr>
          <p:nvPr/>
        </p:nvPicPr>
        <p:blipFill>
          <a:blip r:embed="rId3" cstate="print"/>
          <a:srcRect l="954" r="2692" b="38466"/>
          <a:stretch>
            <a:fillRect/>
          </a:stretch>
        </p:blipFill>
        <p:spPr bwMode="auto">
          <a:xfrm>
            <a:off x="6444208" y="692696"/>
            <a:ext cx="2487790" cy="1294316"/>
          </a:xfrm>
          <a:prstGeom prst="rect">
            <a:avLst/>
          </a:prstGeom>
          <a:ln>
            <a:noFill/>
          </a:ln>
          <a:effectLst>
            <a:outerShdw blurRad="292100" dist="139700" dir="2700000" algn="tl" rotWithShape="0">
              <a:srgbClr val="333333">
                <a:alpha val="65000"/>
              </a:srgbClr>
            </a:outerShdw>
          </a:effectLst>
        </p:spPr>
      </p:pic>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4790" t="27163" r="68427" b="11381"/>
          <a:stretch/>
        </p:blipFill>
        <p:spPr bwMode="auto">
          <a:xfrm>
            <a:off x="6823180" y="2315873"/>
            <a:ext cx="1869748" cy="384943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272639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255588" indent="-255588"/>
            <a:r>
              <a:rPr lang="en-GB" sz="1900" b="1" dirty="0"/>
              <a:t>P</a:t>
            </a:r>
            <a:r>
              <a:rPr lang="en-GB" sz="1900" b="1" dirty="0" smtClean="0"/>
              <a:t>roject </a:t>
            </a:r>
            <a:r>
              <a:rPr lang="en-GB" sz="1900" b="1" dirty="0"/>
              <a:t>life cycle</a:t>
            </a:r>
            <a:r>
              <a:rPr lang="en-GB" sz="1900" dirty="0"/>
              <a:t>, (e.g. planning, designing, creating, modifying, evaluation) </a:t>
            </a:r>
            <a:r>
              <a:rPr lang="en-GB" sz="1900" dirty="0" smtClean="0"/>
              <a:t>– This is a well quoted model for production. Following the life cycle is a standard procedure companies follow, 5 simple stages that are a good habit to get into. This is the same for any project that involves creating anything, Art work, Concept Cars, written essays like this one etc. Try using an Art package from scratch without research or an idea, see the difference in evaluations of a project you did and someone reviewing it.</a:t>
            </a:r>
            <a:endParaRPr lang="en-GB" sz="1900" dirty="0"/>
          </a:p>
          <a:p>
            <a:pPr marL="255588" indent="-255588"/>
            <a:r>
              <a:rPr lang="en-GB" sz="1900" b="1" dirty="0" smtClean="0"/>
              <a:t>Review </a:t>
            </a:r>
            <a:r>
              <a:rPr lang="en-GB" sz="1900" b="1" dirty="0"/>
              <a:t>graphics</a:t>
            </a:r>
            <a:r>
              <a:rPr lang="en-GB" sz="1900" dirty="0"/>
              <a:t>, (e.g. quality, settings used, appropriateness for output media, future improvements) </a:t>
            </a:r>
            <a:r>
              <a:rPr lang="en-GB" sz="1900" dirty="0" smtClean="0"/>
              <a:t>– Not all products sell well just because they are made well, Betamax, Ford </a:t>
            </a:r>
            <a:r>
              <a:rPr lang="en-GB" sz="1900" dirty="0" err="1" smtClean="0"/>
              <a:t>Edsel</a:t>
            </a:r>
            <a:r>
              <a:rPr lang="en-GB" sz="1900" dirty="0" smtClean="0"/>
              <a:t>, Windows Mobile. With the best of intentions a product can fail, reviewing the product and the failure can lead to a better understanding of what is right or wrong. For your graphics reviewing them based on quality, appropriateness etc. can lead to a better quality product, planning future improvements can ease the workload and improve the product the next time. The value of reviewing can not be understated.</a:t>
            </a:r>
          </a:p>
          <a:p>
            <a:pPr marL="0" indent="0">
              <a:buNone/>
            </a:pPr>
            <a:r>
              <a:rPr lang="en-GB" sz="1900" b="1" dirty="0" smtClean="0"/>
              <a:t>P7.3</a:t>
            </a:r>
            <a:r>
              <a:rPr lang="en-GB" sz="1900" dirty="0" smtClean="0"/>
              <a:t> </a:t>
            </a:r>
            <a:r>
              <a:rPr lang="en-GB" sz="1900" dirty="0"/>
              <a:t>– </a:t>
            </a:r>
            <a:r>
              <a:rPr lang="en-GB" sz="1900" b="1" dirty="0"/>
              <a:t>Task </a:t>
            </a:r>
            <a:r>
              <a:rPr lang="en-GB" sz="1900" b="1" dirty="0" smtClean="0"/>
              <a:t>15 </a:t>
            </a:r>
            <a:r>
              <a:rPr lang="en-GB" sz="1900" b="1" dirty="0"/>
              <a:t>– </a:t>
            </a:r>
            <a:r>
              <a:rPr lang="en-GB" sz="1900" dirty="0" smtClean="0"/>
              <a:t>Discuss with evidence from your own project, the importance of adhering to industry </a:t>
            </a:r>
            <a:r>
              <a:rPr lang="en-GB" sz="1900" dirty="0"/>
              <a:t>practice and </a:t>
            </a:r>
            <a:r>
              <a:rPr lang="en-GB" sz="1900" dirty="0" smtClean="0"/>
              <a:t>processes with specific reference to improvements you might make.</a:t>
            </a:r>
            <a:endParaRPr lang="en-GB" sz="1900" dirty="0"/>
          </a:p>
          <a:p>
            <a:endParaRPr lang="en-GB" sz="1900" dirty="0"/>
          </a:p>
        </p:txBody>
      </p:sp>
      <p:sp>
        <p:nvSpPr>
          <p:cNvPr id="2" name="Title 1"/>
          <p:cNvSpPr>
            <a:spLocks noGrp="1"/>
          </p:cNvSpPr>
          <p:nvPr>
            <p:ph type="title"/>
          </p:nvPr>
        </p:nvSpPr>
        <p:spPr>
          <a:xfrm>
            <a:off x="107504" y="116632"/>
            <a:ext cx="8964488" cy="452568"/>
          </a:xfrm>
        </p:spPr>
        <p:txBody>
          <a:bodyPr>
            <a:noAutofit/>
          </a:bodyPr>
          <a:lstStyle/>
          <a:p>
            <a:pPr marL="109728" indent="0"/>
            <a:r>
              <a:rPr lang="en-GB" sz="3200" dirty="0" smtClean="0"/>
              <a:t>P6.8 </a:t>
            </a:r>
            <a:r>
              <a:rPr lang="en-GB" sz="3200" dirty="0"/>
              <a:t>- Industry </a:t>
            </a:r>
            <a:r>
              <a:rPr lang="en-GB" sz="3200" dirty="0" smtClean="0"/>
              <a:t>practice – Life Cycle and Reviewing </a:t>
            </a:r>
            <a:endParaRPr lang="en-GB" sz="3200" dirty="0"/>
          </a:p>
        </p:txBody>
      </p:sp>
      <p:graphicFrame>
        <p:nvGraphicFramePr>
          <p:cNvPr id="4" name="Table 3"/>
          <p:cNvGraphicFramePr>
            <a:graphicFrameLocks noGrp="1"/>
          </p:cNvGraphicFramePr>
          <p:nvPr>
            <p:extLst>
              <p:ext uri="{D42A27DB-BD31-4B8C-83A1-F6EECF244321}">
                <p14:modId xmlns:p14="http://schemas.microsoft.com/office/powerpoint/2010/main" val="1962773793"/>
              </p:ext>
            </p:extLst>
          </p:nvPr>
        </p:nvGraphicFramePr>
        <p:xfrm>
          <a:off x="179510" y="5949280"/>
          <a:ext cx="8856985" cy="370840"/>
        </p:xfrm>
        <a:graphic>
          <a:graphicData uri="http://schemas.openxmlformats.org/drawingml/2006/table">
            <a:tbl>
              <a:tblPr firstRow="1" bandRow="1">
                <a:tableStyleId>{5C22544A-7EE6-4342-B048-85BDC9FD1C3A}</a:tableStyleId>
              </a:tblPr>
              <a:tblGrid>
                <a:gridCol w="1771397"/>
                <a:gridCol w="1771397"/>
                <a:gridCol w="1929816"/>
                <a:gridCol w="1612978"/>
                <a:gridCol w="1771397"/>
              </a:tblGrid>
              <a:tr h="370840">
                <a:tc>
                  <a:txBody>
                    <a:bodyPr/>
                    <a:lstStyle/>
                    <a:p>
                      <a:pPr algn="ctr"/>
                      <a:r>
                        <a:rPr lang="en-GB" sz="1400" b="1" dirty="0" smtClean="0">
                          <a:latin typeface="Calibri" pitchFamily="34" charset="0"/>
                        </a:rPr>
                        <a:t>Self-reflection</a:t>
                      </a:r>
                      <a:r>
                        <a:rPr lang="en-GB" sz="1400" dirty="0" smtClean="0">
                          <a:latin typeface="Calibri" pitchFamily="34" charset="0"/>
                        </a:rPr>
                        <a:t>,</a:t>
                      </a:r>
                      <a:endParaRPr lang="en-GB" sz="1400" dirty="0">
                        <a:latin typeface="Calibri" pitchFamily="34" charset="0"/>
                      </a:endParaRPr>
                    </a:p>
                  </a:txBody>
                  <a:tcPr/>
                </a:tc>
                <a:tc>
                  <a:txBody>
                    <a:bodyPr/>
                    <a:lstStyle/>
                    <a:p>
                      <a:pPr algn="ctr"/>
                      <a:r>
                        <a:rPr lang="en-GB" sz="1400" b="1" dirty="0" smtClean="0">
                          <a:latin typeface="Calibri" pitchFamily="34" charset="0"/>
                        </a:rPr>
                        <a:t>File Organisation</a:t>
                      </a:r>
                      <a:endParaRPr lang="en-GB" sz="1400" dirty="0">
                        <a:latin typeface="Calibri" pitchFamily="34" charset="0"/>
                      </a:endParaRPr>
                    </a:p>
                  </a:txBody>
                  <a:tcPr/>
                </a:tc>
                <a:tc>
                  <a:txBody>
                    <a:bodyPr/>
                    <a:lstStyle/>
                    <a:p>
                      <a:pPr algn="ctr"/>
                      <a:r>
                        <a:rPr lang="en-GB" sz="1400" b="1" dirty="0" smtClean="0">
                          <a:latin typeface="Calibri" pitchFamily="34" charset="0"/>
                        </a:rPr>
                        <a:t>Time Management</a:t>
                      </a:r>
                      <a:endParaRPr lang="en-GB" sz="1400" dirty="0">
                        <a:latin typeface="Calibri" pitchFamily="34" charset="0"/>
                      </a:endParaRPr>
                    </a:p>
                  </a:txBody>
                  <a:tcPr/>
                </a:tc>
                <a:tc>
                  <a:txBody>
                    <a:bodyPr/>
                    <a:lstStyle/>
                    <a:p>
                      <a:pPr algn="ctr"/>
                      <a:r>
                        <a:rPr lang="en-GB" sz="1400" b="1" dirty="0" smtClean="0">
                          <a:latin typeface="Calibri" pitchFamily="34" charset="0"/>
                        </a:rPr>
                        <a:t>Project life cycle</a:t>
                      </a:r>
                      <a:endParaRPr lang="en-GB" sz="1400" dirty="0">
                        <a:latin typeface="Calibri" pitchFamily="34" charset="0"/>
                      </a:endParaRPr>
                    </a:p>
                  </a:txBody>
                  <a:tcPr/>
                </a:tc>
                <a:tc>
                  <a:txBody>
                    <a:bodyPr/>
                    <a:lstStyle/>
                    <a:p>
                      <a:pPr algn="ctr"/>
                      <a:r>
                        <a:rPr lang="en-GB" sz="1400" b="1" dirty="0" smtClean="0">
                          <a:latin typeface="Calibri" pitchFamily="34" charset="0"/>
                        </a:rPr>
                        <a:t>Review graphics</a:t>
                      </a:r>
                      <a:endParaRPr lang="en-GB" sz="1400" dirty="0">
                        <a:latin typeface="Calibri" pitchFamily="34" charset="0"/>
                      </a:endParaRPr>
                    </a:p>
                  </a:txBody>
                  <a:tcPr/>
                </a:tc>
              </a:tr>
            </a:tbl>
          </a:graphicData>
        </a:graphic>
      </p:graphicFrame>
    </p:spTree>
    <p:extLst>
      <p:ext uri="{BB962C8B-B14F-4D97-AF65-F5344CB8AC3E}">
        <p14:creationId xmlns:p14="http://schemas.microsoft.com/office/powerpoint/2010/main" val="2560971141"/>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688632"/>
          </a:xfrm>
        </p:spPr>
        <p:txBody>
          <a:bodyPr>
            <a:noAutofit/>
          </a:bodyPr>
          <a:lstStyle/>
          <a:p>
            <a:pPr marL="0" indent="0">
              <a:buNone/>
            </a:pPr>
            <a:r>
              <a:rPr lang="en-GB" sz="2000" b="1" dirty="0"/>
              <a:t>P6.1</a:t>
            </a:r>
            <a:r>
              <a:rPr lang="en-GB" sz="2000" dirty="0"/>
              <a:t> – </a:t>
            </a:r>
            <a:r>
              <a:rPr lang="en-GB" sz="2000" b="1" dirty="0"/>
              <a:t>Task 01 - </a:t>
            </a:r>
            <a:r>
              <a:rPr lang="en-GB" sz="2000" dirty="0"/>
              <a:t>Source and collect images from three different sources, camera, scanner and royalty free websites and state the reasons for your choice of image.</a:t>
            </a:r>
          </a:p>
          <a:p>
            <a:pPr marL="0" indent="0">
              <a:buNone/>
            </a:pPr>
            <a:r>
              <a:rPr lang="en-GB" sz="2000" b="1" dirty="0" smtClean="0"/>
              <a:t>P6.2</a:t>
            </a:r>
            <a:r>
              <a:rPr lang="en-GB" sz="2000" dirty="0" smtClean="0"/>
              <a:t> </a:t>
            </a:r>
            <a:r>
              <a:rPr lang="en-GB" sz="2000" dirty="0"/>
              <a:t>– </a:t>
            </a:r>
            <a:r>
              <a:rPr lang="en-GB" sz="2000" b="1" dirty="0"/>
              <a:t>Task 02 - </a:t>
            </a:r>
            <a:r>
              <a:rPr lang="en-GB" sz="2000" dirty="0"/>
              <a:t>Create a </a:t>
            </a:r>
            <a:r>
              <a:rPr lang="en-GB" sz="2000" b="1" dirty="0"/>
              <a:t>Company Logo</a:t>
            </a:r>
            <a:r>
              <a:rPr lang="en-GB" sz="2000" dirty="0"/>
              <a:t> using vector Tools that meets the needs of the Client</a:t>
            </a:r>
            <a:r>
              <a:rPr lang="en-GB" sz="2000" dirty="0" smtClean="0"/>
              <a:t>. </a:t>
            </a:r>
            <a:r>
              <a:rPr lang="en-GB" sz="2000" dirty="0"/>
              <a:t>State with evidence how the user requirements have been met on the Company </a:t>
            </a:r>
            <a:r>
              <a:rPr lang="en-GB" sz="2000" dirty="0" smtClean="0"/>
              <a:t>Logo.</a:t>
            </a:r>
            <a:endParaRPr lang="en-GB" sz="2000" dirty="0"/>
          </a:p>
          <a:p>
            <a:pPr marL="0" indent="0">
              <a:buNone/>
            </a:pPr>
            <a:r>
              <a:rPr lang="en-GB" sz="2000" b="1" dirty="0" smtClean="0"/>
              <a:t>D3.1</a:t>
            </a:r>
            <a:r>
              <a:rPr lang="en-GB" sz="2000" dirty="0" smtClean="0"/>
              <a:t> </a:t>
            </a:r>
            <a:r>
              <a:rPr lang="en-GB" sz="2000" dirty="0"/>
              <a:t>– </a:t>
            </a:r>
            <a:r>
              <a:rPr lang="en-GB" sz="2000" b="1" dirty="0"/>
              <a:t>Task 03 – </a:t>
            </a:r>
            <a:r>
              <a:rPr lang="en-GB" sz="2000" dirty="0"/>
              <a:t>Demonstrate advanced features within the package for the creation of the Logo e.g. e.g. sizing, cropping, scaling, changing resolution, rotating, Layers, built in Effects, Masks, Paths, Feathering, Cloning, adjusting colour attributes, contrast, brightness, saturation.</a:t>
            </a:r>
          </a:p>
          <a:p>
            <a:pPr marL="0" indent="0">
              <a:buNone/>
            </a:pPr>
            <a:r>
              <a:rPr lang="en-GB" sz="2000" b="1" dirty="0"/>
              <a:t>P6.3</a:t>
            </a:r>
            <a:r>
              <a:rPr lang="en-GB" sz="2000" dirty="0"/>
              <a:t> - </a:t>
            </a:r>
            <a:r>
              <a:rPr lang="en-GB" sz="2000" b="1" dirty="0"/>
              <a:t>Task 04 – </a:t>
            </a:r>
            <a:r>
              <a:rPr lang="en-GB" sz="2000" dirty="0"/>
              <a:t>Create a </a:t>
            </a:r>
            <a:r>
              <a:rPr lang="en-GB" sz="2000" b="1" dirty="0"/>
              <a:t>Company Banner</a:t>
            </a:r>
            <a:r>
              <a:rPr lang="en-GB" sz="2000" dirty="0"/>
              <a:t> using Bitmap Tools that is in line with the Client Brief</a:t>
            </a:r>
            <a:r>
              <a:rPr lang="en-GB" sz="2000" dirty="0" smtClean="0"/>
              <a:t>. </a:t>
            </a:r>
            <a:r>
              <a:rPr lang="en-GB" sz="2000" dirty="0"/>
              <a:t>State with </a:t>
            </a:r>
            <a:r>
              <a:rPr lang="en-GB" sz="2000" dirty="0" smtClean="0"/>
              <a:t>evidence how </a:t>
            </a:r>
            <a:r>
              <a:rPr lang="en-GB" sz="2000" dirty="0"/>
              <a:t>the user requirements have been met on the Company Web Banner.</a:t>
            </a:r>
          </a:p>
          <a:p>
            <a:pPr marL="0" indent="0">
              <a:buNone/>
            </a:pPr>
            <a:r>
              <a:rPr lang="en-GB" sz="2000" dirty="0" smtClean="0"/>
              <a:t> </a:t>
            </a:r>
            <a:r>
              <a:rPr lang="en-GB" sz="2000" b="1" dirty="0" smtClean="0"/>
              <a:t>D3.2 </a:t>
            </a:r>
            <a:r>
              <a:rPr lang="en-GB" sz="2000" b="1" dirty="0"/>
              <a:t>-</a:t>
            </a:r>
            <a:r>
              <a:rPr lang="en-GB" sz="2000" dirty="0"/>
              <a:t> </a:t>
            </a:r>
            <a:r>
              <a:rPr lang="en-GB" sz="2000" b="1" dirty="0"/>
              <a:t>Task 05 </a:t>
            </a:r>
            <a:r>
              <a:rPr lang="en-GB" sz="2000" b="1" dirty="0" smtClean="0"/>
              <a:t>– </a:t>
            </a:r>
            <a:r>
              <a:rPr lang="en-GB" sz="2000" dirty="0" smtClean="0"/>
              <a:t>On your </a:t>
            </a:r>
            <a:r>
              <a:rPr lang="en-GB" sz="2000" dirty="0"/>
              <a:t>Banner, combine original and edited images to a professional degree to meet a user need using advanced tools such as Layers, built in Effects, Filters, Masks, Paths, Feathering, Sharpening, Cloning, adjusting colour attributes, contrast, brightness, saturation.</a:t>
            </a:r>
          </a:p>
          <a:p>
            <a:pPr marL="0" indent="0">
              <a:buNone/>
            </a:pPr>
            <a:r>
              <a:rPr lang="en-GB" sz="2000" b="1" dirty="0" smtClean="0"/>
              <a:t>P6.4</a:t>
            </a:r>
            <a:r>
              <a:rPr lang="en-GB" sz="2000" dirty="0" smtClean="0"/>
              <a:t> </a:t>
            </a:r>
            <a:r>
              <a:rPr lang="en-GB" sz="2000" dirty="0"/>
              <a:t>- </a:t>
            </a:r>
            <a:r>
              <a:rPr lang="en-GB" sz="2000" b="1" dirty="0"/>
              <a:t>Task 06 – </a:t>
            </a:r>
            <a:r>
              <a:rPr lang="en-GB" sz="2000" dirty="0"/>
              <a:t>Create a </a:t>
            </a:r>
            <a:r>
              <a:rPr lang="en-GB" sz="2000" b="1" dirty="0"/>
              <a:t>Third Interactive Media Graphic</a:t>
            </a:r>
            <a:r>
              <a:rPr lang="en-GB" sz="2000" dirty="0"/>
              <a:t> using Bitmap or Vector Tools that is in line with the Client </a:t>
            </a:r>
            <a:r>
              <a:rPr lang="en-GB" sz="2000" dirty="0" smtClean="0"/>
              <a:t>Brief</a:t>
            </a:r>
            <a:endParaRPr lang="en-GB" sz="2000" dirty="0"/>
          </a:p>
        </p:txBody>
      </p:sp>
      <p:sp>
        <p:nvSpPr>
          <p:cNvPr id="3" name="Title 2"/>
          <p:cNvSpPr>
            <a:spLocks noGrp="1"/>
          </p:cNvSpPr>
          <p:nvPr>
            <p:ph type="title"/>
          </p:nvPr>
        </p:nvSpPr>
        <p:spPr>
          <a:xfrm>
            <a:off x="179512" y="44624"/>
            <a:ext cx="8640960" cy="706090"/>
          </a:xfrm>
        </p:spPr>
        <p:txBody>
          <a:bodyPr>
            <a:normAutofit/>
          </a:bodyPr>
          <a:lstStyle/>
          <a:p>
            <a:r>
              <a:rPr lang="en-GB" dirty="0" smtClean="0"/>
              <a:t>LO5 - Task </a:t>
            </a:r>
            <a:r>
              <a:rPr lang="en-GB" dirty="0" smtClean="0"/>
              <a:t>List</a:t>
            </a:r>
            <a:endParaRPr lang="en-GB" dirty="0"/>
          </a:p>
        </p:txBody>
      </p:sp>
    </p:spTree>
    <p:extLst>
      <p:ext uri="{BB962C8B-B14F-4D97-AF65-F5344CB8AC3E}">
        <p14:creationId xmlns:p14="http://schemas.microsoft.com/office/powerpoint/2010/main" val="12375069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688632"/>
          </a:xfrm>
        </p:spPr>
        <p:txBody>
          <a:bodyPr>
            <a:noAutofit/>
          </a:bodyPr>
          <a:lstStyle/>
          <a:p>
            <a:pPr marL="0" indent="0">
              <a:buNone/>
            </a:pPr>
            <a:r>
              <a:rPr lang="en-GB" sz="1800" b="1" dirty="0" smtClean="0"/>
              <a:t>D3.3</a:t>
            </a:r>
            <a:r>
              <a:rPr lang="en-GB" sz="1800" dirty="0" smtClean="0"/>
              <a:t> </a:t>
            </a:r>
            <a:r>
              <a:rPr lang="en-GB" sz="1800" dirty="0"/>
              <a:t>- </a:t>
            </a:r>
            <a:r>
              <a:rPr lang="en-GB" sz="1800" b="1" dirty="0"/>
              <a:t>Task 07 – </a:t>
            </a:r>
            <a:r>
              <a:rPr lang="en-GB" sz="1800" dirty="0"/>
              <a:t>Demonstrate advanced features within the package for the creation of the 4</a:t>
            </a:r>
            <a:r>
              <a:rPr lang="en-GB" sz="1800" baseline="30000" dirty="0"/>
              <a:t>th</a:t>
            </a:r>
            <a:r>
              <a:rPr lang="en-GB" sz="1800" dirty="0"/>
              <a:t> Graphic e.g. frames, (e.g. animation, others),  Layers, built in Effects, Filters, Masks, Paths, Feathering, Sharpening, Cloning, adjusting colour attributes, contrast, brightness, saturation.</a:t>
            </a:r>
          </a:p>
          <a:p>
            <a:pPr marL="0" indent="0">
              <a:buNone/>
            </a:pPr>
            <a:r>
              <a:rPr lang="en-GB" sz="1800" b="1" dirty="0"/>
              <a:t>P6.5</a:t>
            </a:r>
            <a:r>
              <a:rPr lang="en-GB" sz="1800" dirty="0"/>
              <a:t> - </a:t>
            </a:r>
            <a:r>
              <a:rPr lang="en-GB" sz="1800" b="1" dirty="0"/>
              <a:t>Task 08 – </a:t>
            </a:r>
            <a:r>
              <a:rPr lang="en-GB" sz="1800" dirty="0"/>
              <a:t>Create a </a:t>
            </a:r>
            <a:r>
              <a:rPr lang="en-GB" sz="1800" b="1" dirty="0"/>
              <a:t>Fourth Interactive Media Graphic</a:t>
            </a:r>
            <a:r>
              <a:rPr lang="en-GB" sz="1800" dirty="0"/>
              <a:t> using Bitmap or Vector Tools that is in line with the Client Brief.</a:t>
            </a:r>
          </a:p>
          <a:p>
            <a:pPr marL="0" indent="0">
              <a:buNone/>
            </a:pPr>
            <a:r>
              <a:rPr lang="en-GB" sz="1800" b="1" dirty="0"/>
              <a:t>D3.4</a:t>
            </a:r>
            <a:r>
              <a:rPr lang="en-GB" sz="1800" dirty="0"/>
              <a:t> - </a:t>
            </a:r>
            <a:r>
              <a:rPr lang="en-GB" sz="1800" b="1" dirty="0"/>
              <a:t>Task 09 – </a:t>
            </a:r>
            <a:r>
              <a:rPr lang="en-GB" sz="1800" dirty="0"/>
              <a:t>Demonstrate advanced features within the package for the creation of the 4</a:t>
            </a:r>
            <a:r>
              <a:rPr lang="en-GB" sz="1800" baseline="30000" dirty="0"/>
              <a:t>th</a:t>
            </a:r>
            <a:r>
              <a:rPr lang="en-GB" sz="1800" dirty="0"/>
              <a:t> Graphic e.g. frames, (e.g. animation, others), Layers, built in Effects, Filters, Masks, Paths, Feathering, Sharpening, Cloning, adjusting colour attributes, contrast, brightness, saturation.</a:t>
            </a:r>
          </a:p>
          <a:p>
            <a:pPr marL="0" indent="0">
              <a:buNone/>
            </a:pPr>
            <a:r>
              <a:rPr lang="en-GB" sz="1800" b="1" dirty="0" smtClean="0"/>
              <a:t>P6.6</a:t>
            </a:r>
            <a:r>
              <a:rPr lang="en-GB" sz="1800" dirty="0" smtClean="0"/>
              <a:t> </a:t>
            </a:r>
            <a:r>
              <a:rPr lang="en-GB" sz="1800" dirty="0"/>
              <a:t>– </a:t>
            </a:r>
            <a:r>
              <a:rPr lang="en-GB" sz="1800" b="1" dirty="0"/>
              <a:t>Task 10 – </a:t>
            </a:r>
            <a:r>
              <a:rPr lang="en-GB" sz="1800" dirty="0"/>
              <a:t>Discuss with evidence the File Constraints of saving and exporting your four images.</a:t>
            </a:r>
          </a:p>
          <a:p>
            <a:pPr marL="0" indent="0">
              <a:buNone/>
            </a:pPr>
            <a:r>
              <a:rPr lang="en-GB" sz="1800" b="1" dirty="0" smtClean="0"/>
              <a:t>P6.7</a:t>
            </a:r>
            <a:r>
              <a:rPr lang="en-GB" sz="1800" dirty="0" smtClean="0"/>
              <a:t> </a:t>
            </a:r>
            <a:r>
              <a:rPr lang="en-GB" sz="1800" dirty="0"/>
              <a:t>– </a:t>
            </a:r>
            <a:r>
              <a:rPr lang="en-GB" sz="1800" b="1" dirty="0"/>
              <a:t>Task 11 – </a:t>
            </a:r>
            <a:r>
              <a:rPr lang="en-GB" sz="1800" dirty="0"/>
              <a:t>Evidence exporting the completed four images into an appropriate range of formats for the client.</a:t>
            </a:r>
          </a:p>
          <a:p>
            <a:pPr marL="0" indent="0">
              <a:buNone/>
            </a:pPr>
            <a:r>
              <a:rPr lang="en-GB" sz="1800" b="1" dirty="0" smtClean="0"/>
              <a:t>P7.1 </a:t>
            </a:r>
            <a:r>
              <a:rPr lang="en-GB" sz="1800" b="1" dirty="0"/>
              <a:t>- Task 12 – </a:t>
            </a:r>
            <a:r>
              <a:rPr lang="en-GB" sz="1800" dirty="0"/>
              <a:t>Conduct and collect Peer feedback on the three produced images with the purpose of improving their appeal.</a:t>
            </a:r>
          </a:p>
          <a:p>
            <a:pPr marL="0" indent="0">
              <a:buNone/>
            </a:pPr>
            <a:r>
              <a:rPr lang="en-GB" sz="1800" b="1" dirty="0" smtClean="0"/>
              <a:t>P7.2 </a:t>
            </a:r>
            <a:r>
              <a:rPr lang="en-GB" sz="1800" b="1" dirty="0"/>
              <a:t>- Task 13 - </a:t>
            </a:r>
            <a:r>
              <a:rPr lang="en-GB" sz="1800" dirty="0"/>
              <a:t>Modify images in light of feedback gathered.</a:t>
            </a:r>
          </a:p>
          <a:p>
            <a:pPr marL="0" indent="0">
              <a:buNone/>
            </a:pPr>
            <a:r>
              <a:rPr lang="en-GB" sz="1800" b="1" dirty="0" smtClean="0"/>
              <a:t>D3.1 </a:t>
            </a:r>
            <a:r>
              <a:rPr lang="en-GB" sz="1800" dirty="0"/>
              <a:t>- </a:t>
            </a:r>
            <a:r>
              <a:rPr lang="en-GB" sz="1800" b="1" dirty="0"/>
              <a:t>Task 14 - </a:t>
            </a:r>
            <a:r>
              <a:rPr lang="en-GB" sz="1800" dirty="0"/>
              <a:t>Evaluate your images in line with the user requirements stated in the design brief. </a:t>
            </a:r>
          </a:p>
          <a:p>
            <a:pPr marL="0" indent="0">
              <a:buNone/>
            </a:pPr>
            <a:r>
              <a:rPr lang="en-GB" sz="1800" b="1" dirty="0" smtClean="0"/>
              <a:t>P7.3</a:t>
            </a:r>
            <a:r>
              <a:rPr lang="en-GB" sz="1800" dirty="0" smtClean="0"/>
              <a:t> </a:t>
            </a:r>
            <a:r>
              <a:rPr lang="en-GB" sz="1800" dirty="0"/>
              <a:t>– </a:t>
            </a:r>
            <a:r>
              <a:rPr lang="en-GB" sz="1800" b="1" dirty="0"/>
              <a:t>Task 15 – </a:t>
            </a:r>
            <a:r>
              <a:rPr lang="en-GB" sz="1800" dirty="0"/>
              <a:t>Discuss with evidence from your own project, the importance of adhering to industry practice and processes with specific reference to improvements you might make.</a:t>
            </a:r>
          </a:p>
          <a:p>
            <a:pPr marL="0" indent="0">
              <a:buNone/>
            </a:pPr>
            <a:endParaRPr lang="en-GB" sz="1700" dirty="0" smtClean="0"/>
          </a:p>
        </p:txBody>
      </p:sp>
      <p:sp>
        <p:nvSpPr>
          <p:cNvPr id="3" name="Title 2"/>
          <p:cNvSpPr>
            <a:spLocks noGrp="1"/>
          </p:cNvSpPr>
          <p:nvPr>
            <p:ph type="title"/>
          </p:nvPr>
        </p:nvSpPr>
        <p:spPr>
          <a:xfrm>
            <a:off x="179512" y="44624"/>
            <a:ext cx="8640960" cy="706090"/>
          </a:xfrm>
        </p:spPr>
        <p:txBody>
          <a:bodyPr>
            <a:normAutofit/>
          </a:bodyPr>
          <a:lstStyle/>
          <a:p>
            <a:r>
              <a:rPr lang="en-GB" dirty="0" smtClean="0"/>
              <a:t>LO5 - Task </a:t>
            </a:r>
            <a:r>
              <a:rPr lang="en-GB" dirty="0" smtClean="0"/>
              <a:t>List</a:t>
            </a:r>
            <a:endParaRPr lang="en-GB" dirty="0"/>
          </a:p>
        </p:txBody>
      </p:sp>
    </p:spTree>
    <p:extLst>
      <p:ext uri="{BB962C8B-B14F-4D97-AF65-F5344CB8AC3E}">
        <p14:creationId xmlns:p14="http://schemas.microsoft.com/office/powerpoint/2010/main" val="34372696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6768752" cy="5328592"/>
          </a:xfrm>
        </p:spPr>
        <p:txBody>
          <a:bodyPr>
            <a:noAutofit/>
          </a:bodyPr>
          <a:lstStyle/>
          <a:p>
            <a:pPr marL="255588" indent="-255588"/>
            <a:r>
              <a:rPr lang="en-GB" sz="2000" dirty="0" smtClean="0"/>
              <a:t>For at least two of your four images it will be necessary to source your own external images for editing and manipulation. These images need to be appropriate for the theme and in line with the house style of your company.</a:t>
            </a:r>
          </a:p>
          <a:p>
            <a:pPr marL="255588" indent="-255588"/>
            <a:r>
              <a:rPr lang="en-GB" sz="2000" dirty="0" smtClean="0"/>
              <a:t>From the previous LO you will have decided the company colours and intended design features. Copyright and quality need to be a consideration when collecting the images, also the authenticity of the source materials, dimensions and content.</a:t>
            </a:r>
          </a:p>
          <a:p>
            <a:pPr marL="255588" indent="-255588"/>
            <a:r>
              <a:rPr lang="en-GB" sz="2000" dirty="0" smtClean="0"/>
              <a:t>Collecting from a camera and/or scanner is necessary, these could be images like a device, a shop front, a hand to put the device in etc. but evidence needs to be provided that these images are sourced by you.</a:t>
            </a:r>
          </a:p>
          <a:p>
            <a:pPr marL="0" indent="0">
              <a:buNone/>
            </a:pPr>
            <a:r>
              <a:rPr lang="en-GB" sz="2000" b="1" dirty="0" smtClean="0"/>
              <a:t>P6.1</a:t>
            </a:r>
            <a:r>
              <a:rPr lang="en-GB" sz="2000" dirty="0" smtClean="0"/>
              <a:t> </a:t>
            </a:r>
            <a:r>
              <a:rPr lang="en-GB" sz="2000" dirty="0" smtClean="0"/>
              <a:t>– </a:t>
            </a:r>
            <a:r>
              <a:rPr lang="en-GB" sz="2000" b="1" dirty="0"/>
              <a:t>Task </a:t>
            </a:r>
            <a:r>
              <a:rPr lang="en-GB" sz="2000" b="1" dirty="0" smtClean="0"/>
              <a:t>01 </a:t>
            </a:r>
            <a:r>
              <a:rPr lang="en-GB" sz="2000" b="1" dirty="0"/>
              <a:t>- </a:t>
            </a:r>
            <a:r>
              <a:rPr lang="en-GB" sz="2000" dirty="0" smtClean="0"/>
              <a:t>Source and collect images from three different sources, camera, scanner and royalty free websites and state the reasons for your choice of image.</a:t>
            </a:r>
            <a:endParaRPr lang="en-GB" sz="2000" dirty="0"/>
          </a:p>
        </p:txBody>
      </p:sp>
      <p:pic>
        <p:nvPicPr>
          <p:cNvPr id="1026" name="Picture 2">
            <a:hlinkClick r:id="rId2"/>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60780" b="38307"/>
          <a:stretch/>
        </p:blipFill>
        <p:spPr bwMode="auto">
          <a:xfrm>
            <a:off x="7020272" y="764704"/>
            <a:ext cx="1872679" cy="165618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a:hlinkClick r:id="rId4"/>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112" t="3126" r="59767" b="37600"/>
          <a:stretch/>
        </p:blipFill>
        <p:spPr bwMode="auto">
          <a:xfrm>
            <a:off x="7092280" y="2636912"/>
            <a:ext cx="1866196" cy="177080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a:hlinkClick r:id="rId6"/>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506" t="3125" r="74596" b="56754"/>
          <a:stretch/>
        </p:blipFill>
        <p:spPr bwMode="auto">
          <a:xfrm>
            <a:off x="7120609" y="4635771"/>
            <a:ext cx="1771871" cy="174555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le 1"/>
          <p:cNvSpPr>
            <a:spLocks noGrp="1"/>
          </p:cNvSpPr>
          <p:nvPr>
            <p:ph type="title"/>
          </p:nvPr>
        </p:nvSpPr>
        <p:spPr>
          <a:xfrm>
            <a:off x="107504" y="116632"/>
            <a:ext cx="8964488" cy="452568"/>
          </a:xfrm>
        </p:spPr>
        <p:txBody>
          <a:bodyPr>
            <a:noAutofit/>
          </a:bodyPr>
          <a:lstStyle/>
          <a:p>
            <a:r>
              <a:rPr lang="en-GB" dirty="0" smtClean="0"/>
              <a:t>P6.1 </a:t>
            </a:r>
            <a:r>
              <a:rPr lang="en-GB" dirty="0"/>
              <a:t>- Create graphics </a:t>
            </a:r>
            <a:r>
              <a:rPr lang="en-GB" dirty="0" smtClean="0"/>
              <a:t>- Sourcing</a:t>
            </a:r>
            <a:endParaRPr lang="en-GB" dirty="0"/>
          </a:p>
        </p:txBody>
      </p:sp>
    </p:spTree>
    <p:extLst>
      <p:ext uri="{BB962C8B-B14F-4D97-AF65-F5344CB8AC3E}">
        <p14:creationId xmlns:p14="http://schemas.microsoft.com/office/powerpoint/2010/main" val="20121852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472607"/>
          </a:xfrm>
        </p:spPr>
        <p:txBody>
          <a:bodyPr>
            <a:noAutofit/>
          </a:bodyPr>
          <a:lstStyle/>
          <a:p>
            <a:pPr marL="255588" indent="-255588"/>
            <a:r>
              <a:rPr lang="en-GB" sz="1600" dirty="0" smtClean="0"/>
              <a:t>Taking into consideration the production skills gained from Unit 27, carry out and create the four images. For Distinction 2 of these should be interactive or animated. There are limitations on the graphics that need to be considered from previous tasks, these must be explained in the demonstration of skills. Remember to evidence the stages from initial page set up and dimensions to their finished products. The production demonstration must also link to the client brief specifically in terms of House Style, Costs, Expectations, Intent and needs of the audience.</a:t>
            </a:r>
          </a:p>
          <a:p>
            <a:pPr marL="0" indent="0">
              <a:buNone/>
            </a:pPr>
            <a:r>
              <a:rPr lang="en-GB" sz="1600" b="1" dirty="0" smtClean="0"/>
              <a:t>P6.2</a:t>
            </a:r>
            <a:r>
              <a:rPr lang="en-GB" sz="1600" dirty="0" smtClean="0"/>
              <a:t> </a:t>
            </a:r>
            <a:r>
              <a:rPr lang="en-GB" sz="1600" dirty="0" smtClean="0"/>
              <a:t>– </a:t>
            </a:r>
            <a:r>
              <a:rPr lang="en-GB" sz="1600" b="1" dirty="0"/>
              <a:t>Task </a:t>
            </a:r>
            <a:r>
              <a:rPr lang="en-GB" sz="1600" b="1" dirty="0" smtClean="0"/>
              <a:t>02 </a:t>
            </a:r>
            <a:r>
              <a:rPr lang="en-GB" sz="1600" b="1" dirty="0"/>
              <a:t>- </a:t>
            </a:r>
            <a:r>
              <a:rPr lang="en-GB" sz="1600" dirty="0" smtClean="0"/>
              <a:t>Create a </a:t>
            </a:r>
            <a:r>
              <a:rPr lang="en-GB" sz="1600" b="1" dirty="0" smtClean="0"/>
              <a:t>Company Logo</a:t>
            </a:r>
            <a:r>
              <a:rPr lang="en-GB" sz="1600" dirty="0" smtClean="0"/>
              <a:t> using vector Tools that meets the needs of the Client.</a:t>
            </a:r>
          </a:p>
          <a:p>
            <a:pPr marL="285750" indent="-285750"/>
            <a:r>
              <a:rPr lang="en-GB" sz="1600" dirty="0"/>
              <a:t>These should include features such as sizing, cropping, scaling, changing resolution, </a:t>
            </a:r>
            <a:r>
              <a:rPr lang="en-GB" sz="1600" dirty="0" smtClean="0"/>
              <a:t>rotating.</a:t>
            </a:r>
          </a:p>
          <a:p>
            <a:pPr marL="0" indent="0">
              <a:buNone/>
            </a:pPr>
            <a:r>
              <a:rPr lang="en-GB" sz="1600" b="1" dirty="0" smtClean="0"/>
              <a:t>D3.1</a:t>
            </a:r>
            <a:r>
              <a:rPr lang="en-GB" sz="1600" dirty="0" smtClean="0"/>
              <a:t> – </a:t>
            </a:r>
            <a:r>
              <a:rPr lang="en-GB" sz="1600" b="1" dirty="0"/>
              <a:t>Task </a:t>
            </a:r>
            <a:r>
              <a:rPr lang="en-GB" sz="1600" b="1" dirty="0" smtClean="0"/>
              <a:t>03 </a:t>
            </a:r>
            <a:r>
              <a:rPr lang="en-GB" sz="1600" b="1" dirty="0"/>
              <a:t>– </a:t>
            </a:r>
            <a:r>
              <a:rPr lang="en-GB" sz="1600" dirty="0"/>
              <a:t>Demonstrate </a:t>
            </a:r>
            <a:r>
              <a:rPr lang="en-GB" sz="1600" dirty="0" smtClean="0"/>
              <a:t>advanced features within the package for the creation of the Logo e.g</a:t>
            </a:r>
            <a:r>
              <a:rPr lang="en-GB" sz="1600" dirty="0"/>
              <a:t>. e.g. sizing, cropping, scaling, changing resolution, </a:t>
            </a:r>
            <a:r>
              <a:rPr lang="en-GB" sz="1600" dirty="0" smtClean="0"/>
              <a:t>rotating, Layers, built </a:t>
            </a:r>
            <a:r>
              <a:rPr lang="en-GB" sz="1600" dirty="0"/>
              <a:t>in </a:t>
            </a:r>
            <a:r>
              <a:rPr lang="en-GB" sz="1600" dirty="0" smtClean="0"/>
              <a:t>Effects</a:t>
            </a:r>
            <a:r>
              <a:rPr lang="en-GB" sz="1600" dirty="0"/>
              <a:t>, </a:t>
            </a:r>
            <a:r>
              <a:rPr lang="en-GB" sz="1600" dirty="0" smtClean="0"/>
              <a:t>Masks</a:t>
            </a:r>
            <a:r>
              <a:rPr lang="en-GB" sz="1600" dirty="0"/>
              <a:t>, </a:t>
            </a:r>
            <a:r>
              <a:rPr lang="en-GB" sz="1600" dirty="0" smtClean="0"/>
              <a:t>Paths</a:t>
            </a:r>
            <a:r>
              <a:rPr lang="en-GB" sz="1600" dirty="0"/>
              <a:t>, </a:t>
            </a:r>
            <a:r>
              <a:rPr lang="en-GB" sz="1600" dirty="0" smtClean="0"/>
              <a:t>Feathering, Cloning, </a:t>
            </a:r>
            <a:r>
              <a:rPr lang="en-GB" sz="1600" dirty="0"/>
              <a:t>adjusting colour attributes, contrast, brightness, saturation</a:t>
            </a:r>
            <a:r>
              <a:rPr lang="en-GB" sz="1600" dirty="0" smtClean="0"/>
              <a:t>.</a:t>
            </a:r>
            <a:endParaRPr lang="en-GB" sz="1600" dirty="0"/>
          </a:p>
          <a:p>
            <a:pPr marL="0" indent="0">
              <a:buNone/>
            </a:pPr>
            <a:r>
              <a:rPr lang="en-GB" sz="1600" b="1" dirty="0" smtClean="0"/>
              <a:t>P6.3</a:t>
            </a:r>
            <a:r>
              <a:rPr lang="en-GB" sz="1600" dirty="0" smtClean="0"/>
              <a:t> </a:t>
            </a:r>
            <a:r>
              <a:rPr lang="en-GB" sz="1600" dirty="0" smtClean="0"/>
              <a:t>- </a:t>
            </a:r>
            <a:r>
              <a:rPr lang="en-GB" sz="1600" b="1" dirty="0"/>
              <a:t>Task </a:t>
            </a:r>
            <a:r>
              <a:rPr lang="en-GB" sz="1600" b="1" dirty="0" smtClean="0"/>
              <a:t>04 </a:t>
            </a:r>
            <a:r>
              <a:rPr lang="en-GB" sz="1600" b="1" dirty="0"/>
              <a:t>– </a:t>
            </a:r>
            <a:r>
              <a:rPr lang="en-GB" sz="1600" dirty="0" smtClean="0"/>
              <a:t>Create </a:t>
            </a:r>
            <a:r>
              <a:rPr lang="en-GB" sz="1600" dirty="0"/>
              <a:t>a </a:t>
            </a:r>
            <a:r>
              <a:rPr lang="en-GB" sz="1600" b="1" dirty="0"/>
              <a:t>Company </a:t>
            </a:r>
            <a:r>
              <a:rPr lang="en-GB" sz="1600" b="1" dirty="0" smtClean="0"/>
              <a:t>Banner</a:t>
            </a:r>
            <a:r>
              <a:rPr lang="en-GB" sz="1600" dirty="0" smtClean="0"/>
              <a:t> </a:t>
            </a:r>
            <a:r>
              <a:rPr lang="en-GB" sz="1600" dirty="0"/>
              <a:t>using </a:t>
            </a:r>
            <a:r>
              <a:rPr lang="en-GB" sz="1600" dirty="0" smtClean="0"/>
              <a:t>Bitmap </a:t>
            </a:r>
            <a:r>
              <a:rPr lang="en-GB" sz="1600" dirty="0"/>
              <a:t>Tools that is in line with the Client Brief</a:t>
            </a:r>
            <a:r>
              <a:rPr lang="en-GB" sz="1600" dirty="0"/>
              <a:t>. State with evidence how the user requirements have been met on the Company Web Banner.</a:t>
            </a:r>
          </a:p>
          <a:p>
            <a:pPr marL="255588" indent="-255588"/>
            <a:r>
              <a:rPr lang="en-GB" sz="1600" dirty="0" smtClean="0"/>
              <a:t>These </a:t>
            </a:r>
            <a:r>
              <a:rPr lang="en-GB" sz="1600" dirty="0"/>
              <a:t>should include features such as sizing, cropping, scaling, changing resolution, rotating Remember </a:t>
            </a:r>
            <a:r>
              <a:rPr lang="en-GB" sz="1600" dirty="0" smtClean="0"/>
              <a:t>that the use of a scanned image, Camera Image and Sourced Inage must be evidenced. Images will need to be edited and combined within the finished product.</a:t>
            </a:r>
          </a:p>
          <a:p>
            <a:pPr marL="0" indent="0">
              <a:buNone/>
            </a:pPr>
            <a:r>
              <a:rPr lang="en-GB" sz="1600" b="1" dirty="0" smtClean="0"/>
              <a:t>D3.2 </a:t>
            </a:r>
            <a:r>
              <a:rPr lang="en-GB" sz="1600" b="1" dirty="0"/>
              <a:t>-</a:t>
            </a:r>
            <a:r>
              <a:rPr lang="en-GB" sz="1600" dirty="0"/>
              <a:t> </a:t>
            </a:r>
            <a:r>
              <a:rPr lang="en-GB" sz="1600" b="1" dirty="0"/>
              <a:t>Task </a:t>
            </a:r>
            <a:r>
              <a:rPr lang="en-GB" sz="1600" b="1" dirty="0" smtClean="0"/>
              <a:t>05 </a:t>
            </a:r>
            <a:r>
              <a:rPr lang="en-GB" sz="1600" b="1" dirty="0"/>
              <a:t>– </a:t>
            </a:r>
            <a:r>
              <a:rPr lang="en-GB" sz="1600" dirty="0" smtClean="0"/>
              <a:t>On your Banner, combine </a:t>
            </a:r>
            <a:r>
              <a:rPr lang="en-GB" sz="1600" dirty="0"/>
              <a:t>original and edited images </a:t>
            </a:r>
            <a:r>
              <a:rPr lang="en-GB" sz="1600" dirty="0" smtClean="0"/>
              <a:t>to a professional degree to </a:t>
            </a:r>
            <a:r>
              <a:rPr lang="en-GB" sz="1600" dirty="0"/>
              <a:t>meet a user </a:t>
            </a:r>
            <a:r>
              <a:rPr lang="en-GB" sz="1600" dirty="0" smtClean="0"/>
              <a:t>need using advanced tools </a:t>
            </a:r>
            <a:r>
              <a:rPr lang="en-GB" sz="1600" dirty="0" smtClean="0"/>
              <a:t>such as </a:t>
            </a:r>
            <a:r>
              <a:rPr lang="en-GB" sz="1600" dirty="0" smtClean="0"/>
              <a:t>Layers</a:t>
            </a:r>
            <a:r>
              <a:rPr lang="en-GB" sz="1600" dirty="0"/>
              <a:t>, built in Effects, Filters, Masks, Paths, Feathering, Sharpening, Cloning, adjusting colour attributes, contrast, brightness, saturation</a:t>
            </a:r>
            <a:r>
              <a:rPr lang="en-GB" sz="1600" dirty="0" smtClean="0"/>
              <a:t>.</a:t>
            </a:r>
            <a:endParaRPr lang="en-GB" sz="1600" dirty="0"/>
          </a:p>
        </p:txBody>
      </p:sp>
      <p:sp>
        <p:nvSpPr>
          <p:cNvPr id="5" name="Title 1"/>
          <p:cNvSpPr>
            <a:spLocks noGrp="1"/>
          </p:cNvSpPr>
          <p:nvPr>
            <p:ph type="title"/>
          </p:nvPr>
        </p:nvSpPr>
        <p:spPr>
          <a:xfrm>
            <a:off x="107504" y="116632"/>
            <a:ext cx="8964488" cy="452568"/>
          </a:xfrm>
        </p:spPr>
        <p:txBody>
          <a:bodyPr>
            <a:noAutofit/>
          </a:bodyPr>
          <a:lstStyle/>
          <a:p>
            <a:r>
              <a:rPr lang="en-GB" dirty="0" smtClean="0"/>
              <a:t>P6.1 </a:t>
            </a:r>
            <a:r>
              <a:rPr lang="en-GB" dirty="0"/>
              <a:t>- Create graphics </a:t>
            </a:r>
            <a:r>
              <a:rPr lang="en-GB" dirty="0" smtClean="0"/>
              <a:t>- Creating</a:t>
            </a:r>
            <a:endParaRPr lang="en-GB" dirty="0"/>
          </a:p>
        </p:txBody>
      </p:sp>
    </p:spTree>
    <p:extLst>
      <p:ext uri="{BB962C8B-B14F-4D97-AF65-F5344CB8AC3E}">
        <p14:creationId xmlns:p14="http://schemas.microsoft.com/office/powerpoint/2010/main" val="29653583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5"/>
            <a:ext cx="8712968" cy="5472607"/>
          </a:xfrm>
        </p:spPr>
        <p:txBody>
          <a:bodyPr>
            <a:noAutofit/>
          </a:bodyPr>
          <a:lstStyle/>
          <a:p>
            <a:pPr marL="0" indent="0">
              <a:buNone/>
            </a:pPr>
            <a:r>
              <a:rPr lang="en-GB" sz="1800" b="1" dirty="0" smtClean="0"/>
              <a:t>P6.4</a:t>
            </a:r>
            <a:r>
              <a:rPr lang="en-GB" sz="1800" dirty="0" smtClean="0"/>
              <a:t> </a:t>
            </a:r>
            <a:r>
              <a:rPr lang="en-GB" sz="1800" dirty="0"/>
              <a:t>- </a:t>
            </a:r>
            <a:r>
              <a:rPr lang="en-GB" sz="1800" b="1" dirty="0"/>
              <a:t>Task </a:t>
            </a:r>
            <a:r>
              <a:rPr lang="en-GB" sz="1800" b="1" dirty="0" smtClean="0"/>
              <a:t>06 </a:t>
            </a:r>
            <a:r>
              <a:rPr lang="en-GB" sz="1800" b="1" dirty="0"/>
              <a:t>– </a:t>
            </a:r>
            <a:r>
              <a:rPr lang="en-GB" sz="1800" dirty="0" smtClean="0"/>
              <a:t>Create </a:t>
            </a:r>
            <a:r>
              <a:rPr lang="en-GB" sz="1800" dirty="0"/>
              <a:t>a </a:t>
            </a:r>
            <a:r>
              <a:rPr lang="en-GB" sz="1800" b="1" dirty="0" smtClean="0"/>
              <a:t>Third Interactive Media Graphic</a:t>
            </a:r>
            <a:r>
              <a:rPr lang="en-GB" sz="1800" dirty="0" smtClean="0"/>
              <a:t> </a:t>
            </a:r>
            <a:r>
              <a:rPr lang="en-GB" sz="1800" dirty="0"/>
              <a:t>using Bitmap </a:t>
            </a:r>
            <a:r>
              <a:rPr lang="en-GB" sz="1800" dirty="0" smtClean="0"/>
              <a:t>or Vector Tools </a:t>
            </a:r>
            <a:r>
              <a:rPr lang="en-GB" sz="1800" dirty="0"/>
              <a:t>that is in line with the Client </a:t>
            </a:r>
            <a:r>
              <a:rPr lang="en-GB" sz="1800" dirty="0" smtClean="0"/>
              <a:t>Brief</a:t>
            </a:r>
            <a:endParaRPr lang="en-GB" sz="1800" dirty="0"/>
          </a:p>
          <a:p>
            <a:pPr marL="255588" indent="-255588"/>
            <a:r>
              <a:rPr lang="en-GB" sz="1800" dirty="0"/>
              <a:t>These should include features such as sizing, cropping, scaling, changing resolution, </a:t>
            </a:r>
            <a:r>
              <a:rPr lang="en-GB" sz="1800" dirty="0" smtClean="0"/>
              <a:t>rotating. And remember </a:t>
            </a:r>
            <a:r>
              <a:rPr lang="en-GB" sz="1800" dirty="0"/>
              <a:t>that the use of a scanned image, Camera Image and Sourced Inage must be evidenced.</a:t>
            </a:r>
          </a:p>
          <a:p>
            <a:pPr marL="0" indent="0">
              <a:buNone/>
            </a:pPr>
            <a:r>
              <a:rPr lang="en-GB" sz="1800" b="1" dirty="0" smtClean="0"/>
              <a:t>D3.3</a:t>
            </a:r>
            <a:r>
              <a:rPr lang="en-GB" sz="1800" dirty="0" smtClean="0"/>
              <a:t> </a:t>
            </a:r>
            <a:r>
              <a:rPr lang="en-GB" sz="1800" dirty="0"/>
              <a:t>- </a:t>
            </a:r>
            <a:r>
              <a:rPr lang="en-GB" sz="1800" b="1" dirty="0"/>
              <a:t>Task </a:t>
            </a:r>
            <a:r>
              <a:rPr lang="en-GB" sz="1800" b="1" dirty="0" smtClean="0"/>
              <a:t>07 </a:t>
            </a:r>
            <a:r>
              <a:rPr lang="en-GB" sz="1800" b="1" dirty="0"/>
              <a:t>– </a:t>
            </a:r>
            <a:r>
              <a:rPr lang="en-GB" sz="1800" dirty="0"/>
              <a:t>Demonstrate advanced features within the package for the creation of the 4</a:t>
            </a:r>
            <a:r>
              <a:rPr lang="en-GB" sz="1800" baseline="30000" dirty="0"/>
              <a:t>th</a:t>
            </a:r>
            <a:r>
              <a:rPr lang="en-GB" sz="1800" dirty="0"/>
              <a:t> Graphic e.g</a:t>
            </a:r>
            <a:r>
              <a:rPr lang="en-GB" sz="1800" dirty="0" smtClean="0"/>
              <a:t>. </a:t>
            </a:r>
            <a:r>
              <a:rPr lang="en-GB" sz="1800" dirty="0"/>
              <a:t>frames, (e.g. animation, </a:t>
            </a:r>
            <a:r>
              <a:rPr lang="en-GB" sz="1800" dirty="0" smtClean="0"/>
              <a:t>others),  </a:t>
            </a:r>
            <a:r>
              <a:rPr lang="en-GB" sz="1800" dirty="0"/>
              <a:t>Layers, built in Effects, Filters, Masks, Paths, Feathering, Sharpening, Cloning, adjusting colour attributes, contrast, brightness, saturation.</a:t>
            </a:r>
          </a:p>
          <a:p>
            <a:pPr marL="0" indent="0">
              <a:buNone/>
            </a:pPr>
            <a:r>
              <a:rPr lang="en-GB" sz="1800" b="1" dirty="0" smtClean="0"/>
              <a:t>P6.5</a:t>
            </a:r>
            <a:r>
              <a:rPr lang="en-GB" sz="1800" dirty="0" smtClean="0"/>
              <a:t> </a:t>
            </a:r>
            <a:r>
              <a:rPr lang="en-GB" sz="1800" dirty="0"/>
              <a:t>- </a:t>
            </a:r>
            <a:r>
              <a:rPr lang="en-GB" sz="1800" b="1" dirty="0"/>
              <a:t>Task </a:t>
            </a:r>
            <a:r>
              <a:rPr lang="en-GB" sz="1800" b="1" dirty="0" smtClean="0"/>
              <a:t>08 </a:t>
            </a:r>
            <a:r>
              <a:rPr lang="en-GB" sz="1800" b="1" dirty="0"/>
              <a:t>– </a:t>
            </a:r>
            <a:r>
              <a:rPr lang="en-GB" sz="1800" dirty="0"/>
              <a:t>Create a </a:t>
            </a:r>
            <a:r>
              <a:rPr lang="en-GB" sz="1800" b="1" dirty="0" smtClean="0"/>
              <a:t>Fourth </a:t>
            </a:r>
            <a:r>
              <a:rPr lang="en-GB" sz="1800" b="1" dirty="0"/>
              <a:t>Interactive Media Graphic</a:t>
            </a:r>
            <a:r>
              <a:rPr lang="en-GB" sz="1800" dirty="0"/>
              <a:t> using Bitmap or Vector Tools that is in line with the Client Brief.</a:t>
            </a:r>
          </a:p>
          <a:p>
            <a:pPr marL="255588" indent="-255588"/>
            <a:r>
              <a:rPr lang="en-GB" sz="1800" dirty="0"/>
              <a:t>These should include features such as sizing, cropping, scaling, changing resolution, </a:t>
            </a:r>
            <a:r>
              <a:rPr lang="en-GB" sz="1800" dirty="0" smtClean="0"/>
              <a:t>rotating. And remember </a:t>
            </a:r>
            <a:r>
              <a:rPr lang="en-GB" sz="1800" dirty="0"/>
              <a:t>that the use of a scanned image, Camera Image and Sourced Inage must be evidenced.</a:t>
            </a:r>
          </a:p>
          <a:p>
            <a:pPr marL="0" indent="0">
              <a:buNone/>
            </a:pPr>
            <a:r>
              <a:rPr lang="en-GB" sz="1800" b="1" dirty="0" smtClean="0"/>
              <a:t>D3.4</a:t>
            </a:r>
            <a:r>
              <a:rPr lang="en-GB" sz="1800" dirty="0" smtClean="0"/>
              <a:t> </a:t>
            </a:r>
            <a:r>
              <a:rPr lang="en-GB" sz="1800" dirty="0"/>
              <a:t>- </a:t>
            </a:r>
            <a:r>
              <a:rPr lang="en-GB" sz="1800" b="1" dirty="0"/>
              <a:t>Task </a:t>
            </a:r>
            <a:r>
              <a:rPr lang="en-GB" sz="1800" b="1" dirty="0" smtClean="0"/>
              <a:t>09 </a:t>
            </a:r>
            <a:r>
              <a:rPr lang="en-GB" sz="1800" b="1" dirty="0"/>
              <a:t>– </a:t>
            </a:r>
            <a:r>
              <a:rPr lang="en-GB" sz="1800" dirty="0"/>
              <a:t>Demonstrate advanced features within the package for the creation of the </a:t>
            </a:r>
            <a:r>
              <a:rPr lang="en-GB" sz="1800" dirty="0" smtClean="0"/>
              <a:t>4</a:t>
            </a:r>
            <a:r>
              <a:rPr lang="en-GB" sz="1800" baseline="30000" dirty="0" smtClean="0"/>
              <a:t>th</a:t>
            </a:r>
            <a:r>
              <a:rPr lang="en-GB" sz="1800" dirty="0" smtClean="0"/>
              <a:t> Graphic e.g. </a:t>
            </a:r>
            <a:r>
              <a:rPr lang="en-GB" sz="1800" dirty="0"/>
              <a:t>frames, (e.g. animation, </a:t>
            </a:r>
            <a:r>
              <a:rPr lang="en-GB" sz="1800" dirty="0" smtClean="0"/>
              <a:t>others), </a:t>
            </a:r>
            <a:r>
              <a:rPr lang="en-GB" sz="1800" dirty="0"/>
              <a:t>Layers, built in Effects, Filters, Masks, Paths, Feathering, Sharpening, Cloning, adjusting colour attributes, contrast, brightness, saturation</a:t>
            </a:r>
            <a:r>
              <a:rPr lang="en-GB" sz="1800" dirty="0" smtClean="0"/>
              <a:t>.</a:t>
            </a:r>
            <a:endParaRPr lang="en-GB" sz="1800" dirty="0"/>
          </a:p>
        </p:txBody>
      </p:sp>
      <p:sp>
        <p:nvSpPr>
          <p:cNvPr id="5" name="Title 1"/>
          <p:cNvSpPr>
            <a:spLocks noGrp="1"/>
          </p:cNvSpPr>
          <p:nvPr>
            <p:ph type="title"/>
          </p:nvPr>
        </p:nvSpPr>
        <p:spPr>
          <a:xfrm>
            <a:off x="107504" y="116632"/>
            <a:ext cx="8964488" cy="452568"/>
          </a:xfrm>
        </p:spPr>
        <p:txBody>
          <a:bodyPr>
            <a:noAutofit/>
          </a:bodyPr>
          <a:lstStyle/>
          <a:p>
            <a:r>
              <a:rPr lang="en-GB" dirty="0" smtClean="0"/>
              <a:t>P6.1 </a:t>
            </a:r>
            <a:r>
              <a:rPr lang="en-GB" dirty="0"/>
              <a:t>- Create graphics </a:t>
            </a:r>
            <a:r>
              <a:rPr lang="en-GB" dirty="0" smtClean="0"/>
              <a:t>- Creating</a:t>
            </a:r>
            <a:endParaRPr lang="en-GB" dirty="0"/>
          </a:p>
        </p:txBody>
      </p:sp>
    </p:spTree>
    <p:extLst>
      <p:ext uri="{BB962C8B-B14F-4D97-AF65-F5344CB8AC3E}">
        <p14:creationId xmlns:p14="http://schemas.microsoft.com/office/powerpoint/2010/main" val="18756203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5832647"/>
          </a:xfrm>
        </p:spPr>
        <p:txBody>
          <a:bodyPr>
            <a:noAutofit/>
          </a:bodyPr>
          <a:lstStyle/>
          <a:p>
            <a:pPr marL="228600" indent="-228600"/>
            <a:r>
              <a:rPr lang="en-GB" sz="1500" dirty="0" smtClean="0"/>
              <a:t>Even with the products completed there are constraints that need to be taken into consideration for the production of any image. </a:t>
            </a:r>
          </a:p>
          <a:p>
            <a:pPr marL="361950" lvl="1"/>
            <a:r>
              <a:rPr lang="en-GB" sz="1500" b="1" dirty="0" smtClean="0"/>
              <a:t>Format</a:t>
            </a:r>
            <a:r>
              <a:rPr lang="en-GB" sz="1500" dirty="0" smtClean="0"/>
              <a:t> – Vector vs. Bitmap, a vector image can be recreated and saved as a bitmap image within any decent art package, layers will be flattened, white space within the image will become non-transparent, DPI will be taken into account for the first time and finished output will affect the quality. However, Bitmap cannot be converted to Vector, in fact any bitmap file on a vector image makes it a bitmap image. Bitmaps are not scaleable.</a:t>
            </a:r>
            <a:endParaRPr lang="en-GB" sz="1500" dirty="0"/>
          </a:p>
          <a:p>
            <a:pPr marL="361950" lvl="1"/>
            <a:r>
              <a:rPr lang="en-GB" sz="1500" b="1" dirty="0" smtClean="0"/>
              <a:t>Size</a:t>
            </a:r>
            <a:r>
              <a:rPr lang="en-GB" sz="1500" dirty="0" smtClean="0"/>
              <a:t> – It is always a rule to make your image as large as possible to maintain the image quality. With a vector this is not important but with Bitmap quality will not be reduced if the image is printed smaller but will if the image is printed larger.  Compensation for this with increased resolution can help but only to a degree. File size becomes an issue.</a:t>
            </a:r>
            <a:endParaRPr lang="en-GB" sz="1500" dirty="0"/>
          </a:p>
          <a:p>
            <a:pPr marL="361950" lvl="1"/>
            <a:r>
              <a:rPr lang="en-GB" sz="1500" b="1" dirty="0"/>
              <a:t>R</a:t>
            </a:r>
            <a:r>
              <a:rPr lang="en-GB" sz="1500" b="1" dirty="0" smtClean="0"/>
              <a:t>esolution</a:t>
            </a:r>
            <a:r>
              <a:rPr lang="en-GB" sz="1500" dirty="0" smtClean="0"/>
              <a:t> – The higher the resolution the better the image, specifically when printing but this can be restricted if the printed is 600dpi. Screen resolution will make the image better quality but the higher the resolution, the larger the file size. </a:t>
            </a:r>
          </a:p>
          <a:p>
            <a:pPr marL="361950" lvl="1"/>
            <a:r>
              <a:rPr lang="en-GB" sz="1500" b="1" dirty="0" smtClean="0"/>
              <a:t>Colour</a:t>
            </a:r>
            <a:r>
              <a:rPr lang="en-GB" sz="1500" dirty="0" smtClean="0"/>
              <a:t> Depth– Most printers have either one colour wheel or the other, RGB or CYMK. If a saved RGB file is sent to a CMYK printer, the printer reallocates the colour tones to its own range. This can cause a slight colour difference and slow down the processes as the printer is calculating colour changes. Printing on glossy paper with enrich the colours, using a laser printer will create a postscript of the file which will benefit the colour matching.</a:t>
            </a:r>
          </a:p>
          <a:p>
            <a:pPr marL="361950" lvl="1"/>
            <a:r>
              <a:rPr lang="en-GB" sz="1500" b="1" dirty="0"/>
              <a:t>Dimensions</a:t>
            </a:r>
            <a:r>
              <a:rPr lang="en-GB" sz="1500" dirty="0"/>
              <a:t> – It is not good for an image to be stretched beyond its intended proportions but it is also not good for a banner to dominate the web page too much, or a Logo to be taller than wider, or a Navigation bar to be too thin or with too much space around the text. The saved dimensions will have an affect on quality if it is bitmap but not vector. </a:t>
            </a:r>
          </a:p>
          <a:p>
            <a:pPr marL="444500" lvl="1"/>
            <a:endParaRPr lang="en-GB" sz="1500" dirty="0"/>
          </a:p>
        </p:txBody>
      </p:sp>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800" dirty="0" smtClean="0"/>
              <a:t>P6.1 </a:t>
            </a:r>
            <a:r>
              <a:rPr lang="en-GB" sz="2800" dirty="0" smtClean="0"/>
              <a:t>- Create graphics – </a:t>
            </a:r>
            <a:r>
              <a:rPr lang="fr-FR" sz="2800" dirty="0" smtClean="0"/>
              <a:t>Optimisation and File formats</a:t>
            </a:r>
            <a:endParaRPr lang="en-GB" sz="2800" dirty="0"/>
          </a:p>
        </p:txBody>
      </p:sp>
    </p:spTree>
    <p:extLst>
      <p:ext uri="{BB962C8B-B14F-4D97-AF65-F5344CB8AC3E}">
        <p14:creationId xmlns:p14="http://schemas.microsoft.com/office/powerpoint/2010/main" val="28209719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92697"/>
            <a:ext cx="8856984" cy="4824535"/>
          </a:xfrm>
        </p:spPr>
        <p:txBody>
          <a:bodyPr>
            <a:noAutofit/>
          </a:bodyPr>
          <a:lstStyle/>
          <a:p>
            <a:pPr marL="176213" lvl="1" indent="-176213"/>
            <a:r>
              <a:rPr lang="en-GB" sz="1600" b="1" dirty="0" smtClean="0"/>
              <a:t>Compression/optimisation</a:t>
            </a:r>
            <a:r>
              <a:rPr lang="en-GB" sz="1600" dirty="0" smtClean="0"/>
              <a:t> -  These will happen for a reason, either to shrink down the file size, make them more web compatible, allow the file to print faster, or because the image can handle a small amount of reduction without impacting on quality. With Vector this should not be a consideration as the file size will already be reduced. They should be optimised as much as possible so as not to fracture the created image.</a:t>
            </a:r>
            <a:endParaRPr lang="en-GB" sz="1600" dirty="0"/>
          </a:p>
          <a:p>
            <a:pPr marL="176213" lvl="1" indent="-176213"/>
            <a:r>
              <a:rPr lang="en-GB" sz="1600" b="1" dirty="0" smtClean="0"/>
              <a:t>Software </a:t>
            </a:r>
            <a:r>
              <a:rPr lang="en-GB" sz="1600" b="1" dirty="0"/>
              <a:t>and hardware </a:t>
            </a:r>
            <a:r>
              <a:rPr lang="en-GB" sz="1600" b="1" dirty="0" smtClean="0"/>
              <a:t>constraints </a:t>
            </a:r>
            <a:r>
              <a:rPr lang="en-GB" sz="1600" dirty="0" smtClean="0"/>
              <a:t>– you will be limited to printing, a Hoarding is up to 30ft across, whereas Logos need to printed on headers of documents so will need to hold together when small. Software wise a vector should not contain an image, hardware wise the screen resolution needs to be set high. Hardware Memory restrictions when working with very large images can have a major impact on time and control as can the version of the image packages. PS6 for instance requires more memory and a 64bit operating system.</a:t>
            </a:r>
          </a:p>
          <a:p>
            <a:pPr marL="176213" lvl="1" indent="-176213"/>
            <a:r>
              <a:rPr lang="en-GB" sz="1600" b="1" dirty="0" smtClean="0"/>
              <a:t>Final </a:t>
            </a:r>
            <a:r>
              <a:rPr lang="en-GB" sz="1600" b="1" dirty="0"/>
              <a:t>file format </a:t>
            </a:r>
            <a:r>
              <a:rPr lang="en-GB" sz="1600" dirty="0" smtClean="0"/>
              <a:t>– the finished output file format needs to be considered. Jpeg is the common format but the file will be flattened so it will be necessary to keep the original PSD file. For Vector saved versions of the file in JPEG at different sizes is common but the original still needs to be kept. PNG is good but restricted, the original program file format would be better but can cause incompatibility issues.</a:t>
            </a:r>
            <a:endParaRPr lang="en-GB" sz="1600" dirty="0"/>
          </a:p>
          <a:p>
            <a:pPr marL="0" indent="0">
              <a:buNone/>
            </a:pPr>
            <a:r>
              <a:rPr lang="en-GB" sz="1600" b="1" dirty="0" smtClean="0"/>
              <a:t>P6.6</a:t>
            </a:r>
            <a:r>
              <a:rPr lang="en-GB" sz="1600" dirty="0" smtClean="0"/>
              <a:t> </a:t>
            </a:r>
            <a:r>
              <a:rPr lang="en-GB" sz="1600" dirty="0" smtClean="0"/>
              <a:t>– </a:t>
            </a:r>
            <a:r>
              <a:rPr lang="en-GB" sz="1600" b="1" dirty="0"/>
              <a:t>Task </a:t>
            </a:r>
            <a:r>
              <a:rPr lang="en-GB" sz="1600" b="1" dirty="0" smtClean="0"/>
              <a:t>10 </a:t>
            </a:r>
            <a:r>
              <a:rPr lang="en-GB" sz="1600" b="1" dirty="0"/>
              <a:t>– </a:t>
            </a:r>
            <a:r>
              <a:rPr lang="en-GB" sz="1600" dirty="0" smtClean="0"/>
              <a:t>Discuss with evidence the File Constraints of saving and exporting your four images.</a:t>
            </a:r>
            <a:endParaRPr lang="en-GB" sz="1600" dirty="0"/>
          </a:p>
        </p:txBody>
      </p:sp>
      <p:graphicFrame>
        <p:nvGraphicFramePr>
          <p:cNvPr id="16" name="Table 15"/>
          <p:cNvGraphicFramePr>
            <a:graphicFrameLocks noGrp="1"/>
          </p:cNvGraphicFramePr>
          <p:nvPr>
            <p:extLst>
              <p:ext uri="{D42A27DB-BD31-4B8C-83A1-F6EECF244321}">
                <p14:modId xmlns:p14="http://schemas.microsoft.com/office/powerpoint/2010/main" val="3304050023"/>
              </p:ext>
            </p:extLst>
          </p:nvPr>
        </p:nvGraphicFramePr>
        <p:xfrm>
          <a:off x="323528" y="5589240"/>
          <a:ext cx="8496944" cy="741680"/>
        </p:xfrm>
        <a:graphic>
          <a:graphicData uri="http://schemas.openxmlformats.org/drawingml/2006/table">
            <a:tbl>
              <a:tblPr firstRow="1" bandRow="1">
                <a:tableStyleId>{5C22544A-7EE6-4342-B048-85BDC9FD1C3A}</a:tableStyleId>
              </a:tblPr>
              <a:tblGrid>
                <a:gridCol w="2664298"/>
                <a:gridCol w="1512166"/>
                <a:gridCol w="2196244"/>
                <a:gridCol w="2124236"/>
              </a:tblGrid>
              <a:tr h="370840">
                <a:tc>
                  <a:txBody>
                    <a:bodyPr/>
                    <a:lstStyle/>
                    <a:p>
                      <a:pPr algn="ctr"/>
                      <a:r>
                        <a:rPr lang="en-GB" sz="1400" b="1" dirty="0" smtClean="0">
                          <a:latin typeface="Calibri" pitchFamily="34" charset="0"/>
                        </a:rPr>
                        <a:t>Format</a:t>
                      </a:r>
                      <a:endParaRPr lang="en-GB" sz="1400" b="1" dirty="0">
                        <a:latin typeface="Calibri" pitchFamily="34" charset="0"/>
                      </a:endParaRPr>
                    </a:p>
                  </a:txBody>
                  <a:tcPr/>
                </a:tc>
                <a:tc>
                  <a:txBody>
                    <a:bodyPr/>
                    <a:lstStyle/>
                    <a:p>
                      <a:pPr algn="ctr"/>
                      <a:r>
                        <a:rPr lang="en-GB" sz="1400" b="1" dirty="0" smtClean="0">
                          <a:latin typeface="Calibri" pitchFamily="34" charset="0"/>
                        </a:rPr>
                        <a:t>Size</a:t>
                      </a:r>
                      <a:endParaRPr lang="en-GB" sz="1400" b="1" dirty="0">
                        <a:latin typeface="Calibri" pitchFamily="34" charset="0"/>
                      </a:endParaRPr>
                    </a:p>
                  </a:txBody>
                  <a:tcPr/>
                </a:tc>
                <a:tc>
                  <a:txBody>
                    <a:bodyPr/>
                    <a:lstStyle/>
                    <a:p>
                      <a:pPr algn="ctr"/>
                      <a:r>
                        <a:rPr lang="en-GB" sz="1400" b="1" dirty="0" smtClean="0">
                          <a:latin typeface="Calibri" pitchFamily="34" charset="0"/>
                        </a:rPr>
                        <a:t>Resolution</a:t>
                      </a:r>
                      <a:endParaRPr lang="en-GB" sz="1400" b="1" dirty="0">
                        <a:latin typeface="Calibri" pitchFamily="34" charset="0"/>
                      </a:endParaRPr>
                    </a:p>
                  </a:txBody>
                  <a:tcPr/>
                </a:tc>
                <a:tc>
                  <a:txBody>
                    <a:bodyPr/>
                    <a:lstStyle/>
                    <a:p>
                      <a:pPr algn="ctr"/>
                      <a:r>
                        <a:rPr lang="en-GB" sz="1400" b="1" dirty="0" smtClean="0">
                          <a:latin typeface="Calibri" pitchFamily="34" charset="0"/>
                        </a:rPr>
                        <a:t>Colour</a:t>
                      </a:r>
                      <a:endParaRPr lang="en-GB" sz="1400" b="1" dirty="0">
                        <a:latin typeface="Calibri" pitchFamily="34" charset="0"/>
                      </a:endParaRPr>
                    </a:p>
                  </a:txBody>
                  <a:tcPr/>
                </a:tc>
              </a:tr>
              <a:tr h="370840">
                <a:tc>
                  <a:txBody>
                    <a:bodyPr/>
                    <a:lstStyle/>
                    <a:p>
                      <a:pPr algn="ctr"/>
                      <a:r>
                        <a:rPr lang="en-GB" sz="1400" b="1" dirty="0" smtClean="0">
                          <a:latin typeface="Calibri" pitchFamily="34" charset="0"/>
                        </a:rPr>
                        <a:t>Compression / Optimisation</a:t>
                      </a:r>
                      <a:endParaRPr lang="en-GB" sz="1400" b="1" dirty="0">
                        <a:latin typeface="Calibri" pitchFamily="34" charset="0"/>
                      </a:endParaRPr>
                    </a:p>
                  </a:txBody>
                  <a:tcPr/>
                </a:tc>
                <a:tc>
                  <a:txBody>
                    <a:bodyPr/>
                    <a:lstStyle/>
                    <a:p>
                      <a:pPr algn="ctr"/>
                      <a:r>
                        <a:rPr lang="en-GB" sz="1400" b="1" dirty="0" smtClean="0">
                          <a:latin typeface="Calibri" pitchFamily="34" charset="0"/>
                        </a:rPr>
                        <a:t>Dimensions</a:t>
                      </a:r>
                      <a:endParaRPr lang="en-GB" sz="1400" b="1" dirty="0">
                        <a:latin typeface="Calibri" pitchFamily="34" charset="0"/>
                      </a:endParaRPr>
                    </a:p>
                  </a:txBody>
                  <a:tcPr/>
                </a:tc>
                <a:tc>
                  <a:txBody>
                    <a:bodyPr/>
                    <a:lstStyle/>
                    <a:p>
                      <a:pPr algn="ctr"/>
                      <a:r>
                        <a:rPr lang="en-GB" sz="1400" b="1" dirty="0" smtClean="0">
                          <a:latin typeface="Calibri" pitchFamily="34" charset="0"/>
                        </a:rPr>
                        <a:t>Software and Hardware</a:t>
                      </a:r>
                      <a:endParaRPr lang="en-GB" sz="1400" b="1" dirty="0">
                        <a:latin typeface="Calibri"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400" b="1" kern="1200" dirty="0" smtClean="0">
                          <a:solidFill>
                            <a:schemeClr val="dk1"/>
                          </a:solidFill>
                          <a:latin typeface="Calibri" pitchFamily="34" charset="0"/>
                          <a:ea typeface="+mn-ea"/>
                          <a:cs typeface="+mn-cs"/>
                        </a:rPr>
                        <a:t>Final File Format</a:t>
                      </a:r>
                    </a:p>
                  </a:txBody>
                  <a:tcPr/>
                </a:tc>
              </a:tr>
            </a:tbl>
          </a:graphicData>
        </a:graphic>
      </p:graphicFrame>
      <p:sp>
        <p:nvSpPr>
          <p:cNvPr id="6"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800" dirty="0" smtClean="0"/>
              <a:t>P6.6 </a:t>
            </a:r>
            <a:r>
              <a:rPr lang="en-GB" sz="2800" dirty="0" smtClean="0"/>
              <a:t>- Create graphics – </a:t>
            </a:r>
            <a:r>
              <a:rPr lang="fr-FR" sz="2800" dirty="0" smtClean="0"/>
              <a:t>Optimisation and File formats</a:t>
            </a:r>
            <a:endParaRPr lang="en-GB" sz="2800" dirty="0"/>
          </a:p>
        </p:txBody>
      </p:sp>
    </p:spTree>
    <p:extLst>
      <p:ext uri="{BB962C8B-B14F-4D97-AF65-F5344CB8AC3E}">
        <p14:creationId xmlns:p14="http://schemas.microsoft.com/office/powerpoint/2010/main" val="33559755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67588"/>
            <a:ext cx="6192688" cy="5569723"/>
          </a:xfrm>
        </p:spPr>
        <p:txBody>
          <a:bodyPr>
            <a:noAutofit/>
          </a:bodyPr>
          <a:lstStyle/>
          <a:p>
            <a:pPr marL="266700" indent="-252413"/>
            <a:r>
              <a:rPr lang="en-GB" sz="2300" dirty="0" smtClean="0"/>
              <a:t>With all the constraints taken into consideration, the final output of the four images will need to be managed. The limitations need to be considered in line with the design brief and user requirements. Evidence needs to be clearly seen of the output options and advanced output features. </a:t>
            </a:r>
          </a:p>
          <a:p>
            <a:pPr marL="0" indent="0">
              <a:buNone/>
            </a:pPr>
            <a:r>
              <a:rPr lang="en-GB" sz="2300" b="1" dirty="0" smtClean="0"/>
              <a:t>P6.7</a:t>
            </a:r>
            <a:r>
              <a:rPr lang="en-GB" sz="2300" dirty="0" smtClean="0"/>
              <a:t> </a:t>
            </a:r>
            <a:r>
              <a:rPr lang="en-GB" sz="2300" dirty="0"/>
              <a:t>– </a:t>
            </a:r>
            <a:r>
              <a:rPr lang="en-GB" sz="2300" b="1" dirty="0"/>
              <a:t>Task </a:t>
            </a:r>
            <a:r>
              <a:rPr lang="en-GB" sz="2300" b="1" dirty="0" smtClean="0"/>
              <a:t>11 </a:t>
            </a:r>
            <a:r>
              <a:rPr lang="en-GB" sz="2300" b="1" dirty="0"/>
              <a:t>– </a:t>
            </a:r>
            <a:r>
              <a:rPr lang="en-GB" sz="2300" dirty="0" smtClean="0"/>
              <a:t>Evidence </a:t>
            </a:r>
            <a:r>
              <a:rPr lang="en-GB" sz="2300" dirty="0"/>
              <a:t>exporting the completed </a:t>
            </a:r>
            <a:r>
              <a:rPr lang="en-GB" sz="2300" dirty="0" smtClean="0"/>
              <a:t>four </a:t>
            </a:r>
            <a:r>
              <a:rPr lang="en-GB" sz="2300" dirty="0"/>
              <a:t>images into an appropriate range of formats for the client.</a:t>
            </a:r>
          </a:p>
          <a:p>
            <a:pPr marL="255588" indent="-255588"/>
            <a:r>
              <a:rPr lang="en-GB" sz="2300" dirty="0" smtClean="0"/>
              <a:t>Explained Consideration </a:t>
            </a:r>
            <a:r>
              <a:rPr lang="en-GB" sz="2300" dirty="0"/>
              <a:t>needs to be </a:t>
            </a:r>
            <a:r>
              <a:rPr lang="en-GB" sz="2300" dirty="0" smtClean="0"/>
              <a:t>given </a:t>
            </a:r>
            <a:r>
              <a:rPr lang="en-GB" sz="2300" dirty="0"/>
              <a:t>for Dimensions, DPI, Output Size, Output File Format and Colour Range Used</a:t>
            </a:r>
            <a:r>
              <a:rPr lang="en-GB" sz="2300" dirty="0" smtClean="0"/>
              <a:t>. An explanation of the chosen file </a:t>
            </a:r>
            <a:r>
              <a:rPr lang="en-GB" sz="2300" dirty="0"/>
              <a:t>formats, (e.g. TIF, GIF, JPG, </a:t>
            </a:r>
            <a:r>
              <a:rPr lang="en-GB" sz="2300" dirty="0" smtClean="0"/>
              <a:t>GNP) also needs to be explained.</a:t>
            </a:r>
            <a:endParaRPr lang="en-GB" sz="2300" dirty="0"/>
          </a:p>
          <a:p>
            <a:pPr marL="109728" indent="0">
              <a:buNone/>
            </a:pPr>
            <a:endParaRPr lang="en-GB" sz="2300" dirty="0"/>
          </a:p>
        </p:txBody>
      </p:sp>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800" dirty="0" smtClean="0"/>
              <a:t>P6.7 </a:t>
            </a:r>
            <a:r>
              <a:rPr lang="en-GB" sz="2800" dirty="0" smtClean="0"/>
              <a:t>- Create graphics – </a:t>
            </a:r>
            <a:r>
              <a:rPr lang="fr-FR" sz="2800" dirty="0" smtClean="0"/>
              <a:t>Optimisation and File formats</a:t>
            </a:r>
            <a:endParaRPr lang="en-GB" sz="28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13166" y="667588"/>
            <a:ext cx="2179314" cy="142610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3166" y="2276872"/>
            <a:ext cx="2179314" cy="212831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34187" t="27864" r="34041" b="15626"/>
          <a:stretch/>
        </p:blipFill>
        <p:spPr bwMode="auto">
          <a:xfrm>
            <a:off x="6713166" y="4581128"/>
            <a:ext cx="2179314" cy="17693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894694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548680"/>
            <a:ext cx="8712968" cy="5976663"/>
          </a:xfrm>
        </p:spPr>
        <p:txBody>
          <a:bodyPr>
            <a:noAutofit/>
          </a:bodyPr>
          <a:lstStyle/>
          <a:p>
            <a:pPr marL="255588" indent="-255588"/>
            <a:r>
              <a:rPr lang="en-GB" sz="1800" dirty="0" smtClean="0"/>
              <a:t>Now that the files are complete and saved in an appropriate format, the client would like to gauge customer reaction and opinion on the three products. They would like a range of qualitative and quantitative questions that gathers opinion as well as measurable reaction. This questionnaire needs to be specific about all three images and needs to indicate improvements the customer could suggest that would make the images more appealing to them.</a:t>
            </a:r>
          </a:p>
          <a:p>
            <a:pPr marL="109728" indent="0">
              <a:buNone/>
            </a:pPr>
            <a:r>
              <a:rPr lang="en-GB" sz="1800" b="1" dirty="0" smtClean="0"/>
              <a:t>P7.1 </a:t>
            </a:r>
            <a:r>
              <a:rPr lang="en-GB" sz="1800" b="1" dirty="0" smtClean="0"/>
              <a:t>- </a:t>
            </a:r>
            <a:r>
              <a:rPr lang="en-GB" sz="1800" b="1" dirty="0"/>
              <a:t>Task </a:t>
            </a:r>
            <a:r>
              <a:rPr lang="en-GB" sz="1800" b="1" dirty="0" smtClean="0"/>
              <a:t>12 </a:t>
            </a:r>
            <a:r>
              <a:rPr lang="en-GB" sz="1800" b="1" dirty="0"/>
              <a:t>– </a:t>
            </a:r>
            <a:r>
              <a:rPr lang="en-GB" sz="1800" dirty="0" smtClean="0"/>
              <a:t>Conduct </a:t>
            </a:r>
            <a:r>
              <a:rPr lang="en-GB" sz="1800" dirty="0"/>
              <a:t>and collect Peer </a:t>
            </a:r>
            <a:r>
              <a:rPr lang="en-GB" sz="1800" dirty="0" smtClean="0"/>
              <a:t>feedback on the three produced images with the purpose of improving their appeal.</a:t>
            </a:r>
            <a:endParaRPr lang="en-GB" sz="1800" dirty="0"/>
          </a:p>
          <a:p>
            <a:pPr marL="255588" indent="-255588"/>
            <a:r>
              <a:rPr lang="en-GB" sz="1800" dirty="0" smtClean="0"/>
              <a:t>Construct </a:t>
            </a:r>
            <a:r>
              <a:rPr lang="en-GB" sz="1800" dirty="0"/>
              <a:t>a questionnaire or survey with a mixture of open and closed questions to get feedback from a </a:t>
            </a:r>
            <a:r>
              <a:rPr lang="en-GB" sz="1800" dirty="0" smtClean="0"/>
              <a:t>peer. Ensure </a:t>
            </a:r>
            <a:r>
              <a:rPr lang="en-GB" sz="1800" dirty="0"/>
              <a:t>you cover a range of elements.  Ensure your evaluators refer to specific areas of your </a:t>
            </a:r>
            <a:r>
              <a:rPr lang="en-GB" sz="1800" dirty="0" smtClean="0"/>
              <a:t>graphic files or the message. This </a:t>
            </a:r>
            <a:r>
              <a:rPr lang="en-GB" sz="1800" dirty="0"/>
              <a:t>could be typed up or written </a:t>
            </a:r>
            <a:r>
              <a:rPr lang="en-GB" sz="1800" dirty="0" smtClean="0"/>
              <a:t> but do not </a:t>
            </a:r>
            <a:r>
              <a:rPr lang="en-GB" sz="1800" dirty="0"/>
              <a:t>lose the </a:t>
            </a:r>
            <a:r>
              <a:rPr lang="en-GB" sz="1800" dirty="0" smtClean="0"/>
              <a:t>originals.</a:t>
            </a:r>
          </a:p>
          <a:p>
            <a:pPr marL="255588" indent="-255588"/>
            <a:r>
              <a:rPr lang="en-GB" sz="1800" dirty="0" smtClean="0"/>
              <a:t>Based on the results of the feedback, you will need to make modifications to your three images in order to improve their visual appeal. At least three changes need to be evidenced and explained on two of your images. Explanation needs to be given on the Feedback received, how it will improve the visual appeal and then carried out. These changes do not need to be major re-workings but a degree of improvement needs to be evidenced.</a:t>
            </a:r>
          </a:p>
          <a:p>
            <a:pPr marL="109728" indent="0">
              <a:buNone/>
            </a:pPr>
            <a:r>
              <a:rPr lang="en-GB" sz="1800" b="1" dirty="0" smtClean="0"/>
              <a:t>P7.2 </a:t>
            </a:r>
            <a:r>
              <a:rPr lang="en-GB" sz="1800" b="1" dirty="0" smtClean="0"/>
              <a:t>- </a:t>
            </a:r>
            <a:r>
              <a:rPr lang="en-GB" sz="1800" b="1" dirty="0"/>
              <a:t>Task </a:t>
            </a:r>
            <a:r>
              <a:rPr lang="en-GB" sz="1800" b="1" dirty="0" smtClean="0"/>
              <a:t>13 </a:t>
            </a:r>
            <a:r>
              <a:rPr lang="en-GB" sz="1800" b="1" dirty="0"/>
              <a:t>- </a:t>
            </a:r>
            <a:r>
              <a:rPr lang="en-GB" sz="1800" dirty="0" smtClean="0"/>
              <a:t>Modify </a:t>
            </a:r>
            <a:r>
              <a:rPr lang="en-GB" sz="1800" dirty="0"/>
              <a:t>images in light of feedback </a:t>
            </a:r>
            <a:r>
              <a:rPr lang="en-GB" sz="1800" dirty="0" smtClean="0"/>
              <a:t>gathered.</a:t>
            </a:r>
            <a:endParaRPr lang="en-GB" sz="1800" dirty="0"/>
          </a:p>
        </p:txBody>
      </p:sp>
      <p:sp>
        <p:nvSpPr>
          <p:cNvPr id="3" name="Title 2"/>
          <p:cNvSpPr>
            <a:spLocks noGrp="1"/>
          </p:cNvSpPr>
          <p:nvPr>
            <p:ph type="title"/>
          </p:nvPr>
        </p:nvSpPr>
        <p:spPr>
          <a:xfrm>
            <a:off x="230832" y="116632"/>
            <a:ext cx="8733656" cy="432048"/>
          </a:xfrm>
        </p:spPr>
        <p:txBody>
          <a:bodyPr>
            <a:normAutofit/>
          </a:bodyPr>
          <a:lstStyle/>
          <a:p>
            <a:r>
              <a:rPr lang="en-GB" sz="1600" dirty="0" smtClean="0"/>
              <a:t>P7.1 - Be </a:t>
            </a:r>
            <a:r>
              <a:rPr lang="en-GB" sz="1600" dirty="0"/>
              <a:t>able to create and modify graphic images to meet user requirements </a:t>
            </a:r>
            <a:r>
              <a:rPr lang="en-GB" sz="1600" dirty="0" smtClean="0"/>
              <a:t>– User Feedback</a:t>
            </a:r>
            <a:endParaRPr lang="en-GB" sz="1600" dirty="0"/>
          </a:p>
        </p:txBody>
      </p:sp>
    </p:spTree>
    <p:extLst>
      <p:ext uri="{BB962C8B-B14F-4D97-AF65-F5344CB8AC3E}">
        <p14:creationId xmlns:p14="http://schemas.microsoft.com/office/powerpoint/2010/main" val="33395028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548680"/>
            <a:ext cx="8712968" cy="5976663"/>
          </a:xfrm>
        </p:spPr>
        <p:txBody>
          <a:bodyPr>
            <a:noAutofit/>
          </a:bodyPr>
          <a:lstStyle/>
          <a:p>
            <a:pPr marL="358775" indent="-358775"/>
            <a:r>
              <a:rPr lang="en-GB" sz="3200" dirty="0" smtClean="0"/>
              <a:t>Now that the feedback is given and the improvements are made, the client will be taking possession of the images. Before this happens you need to assess whether you feel that the produced images have met the clients requirements adequately. To do this you will need to break down the client brief into success tasks and state whether the task has been achieved or not with evidence to show how these have been met.</a:t>
            </a:r>
          </a:p>
          <a:p>
            <a:pPr marL="109728" indent="0">
              <a:buNone/>
            </a:pPr>
            <a:r>
              <a:rPr lang="en-GB" sz="3200" b="1" dirty="0" smtClean="0"/>
              <a:t>D3.1 </a:t>
            </a:r>
            <a:r>
              <a:rPr lang="en-GB" sz="3200" dirty="0" smtClean="0"/>
              <a:t>- </a:t>
            </a:r>
            <a:r>
              <a:rPr lang="en-GB" sz="3200" b="1" dirty="0"/>
              <a:t>Task </a:t>
            </a:r>
            <a:r>
              <a:rPr lang="en-GB" sz="3200" b="1" dirty="0" smtClean="0"/>
              <a:t>14 </a:t>
            </a:r>
            <a:r>
              <a:rPr lang="en-GB" sz="3200" b="1" dirty="0"/>
              <a:t>- </a:t>
            </a:r>
            <a:r>
              <a:rPr lang="en-GB" sz="3200" dirty="0" smtClean="0"/>
              <a:t>Evaluate your images in line with the user requirements stated in the design brief. </a:t>
            </a:r>
            <a:endParaRPr lang="en-GB" sz="3200" dirty="0"/>
          </a:p>
        </p:txBody>
      </p:sp>
      <p:sp>
        <p:nvSpPr>
          <p:cNvPr id="3" name="Title 2"/>
          <p:cNvSpPr>
            <a:spLocks noGrp="1"/>
          </p:cNvSpPr>
          <p:nvPr>
            <p:ph type="title"/>
          </p:nvPr>
        </p:nvSpPr>
        <p:spPr>
          <a:xfrm>
            <a:off x="230832" y="116632"/>
            <a:ext cx="8733656" cy="360040"/>
          </a:xfrm>
        </p:spPr>
        <p:txBody>
          <a:bodyPr>
            <a:normAutofit/>
          </a:bodyPr>
          <a:lstStyle/>
          <a:p>
            <a:r>
              <a:rPr lang="en-GB" sz="1600" dirty="0" smtClean="0"/>
              <a:t>D3.1 - Be </a:t>
            </a:r>
            <a:r>
              <a:rPr lang="en-GB" sz="1600" dirty="0"/>
              <a:t>able to create and modify graphic images to meet user requirements </a:t>
            </a:r>
            <a:r>
              <a:rPr lang="en-GB" sz="1600" dirty="0" smtClean="0"/>
              <a:t>– User Feedback</a:t>
            </a:r>
            <a:endParaRPr lang="en-GB" sz="1600" dirty="0"/>
          </a:p>
        </p:txBody>
      </p:sp>
    </p:spTree>
    <p:extLst>
      <p:ext uri="{BB962C8B-B14F-4D97-AF65-F5344CB8AC3E}">
        <p14:creationId xmlns:p14="http://schemas.microsoft.com/office/powerpoint/2010/main" val="5952423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2">
  <a:themeElements>
    <a:clrScheme name="Custom 1">
      <a:dk1>
        <a:sysClr val="windowText" lastClr="000000"/>
      </a:dk1>
      <a:lt1>
        <a:sysClr val="window" lastClr="FFFFFF"/>
      </a:lt1>
      <a:dk2>
        <a:srgbClr val="464646"/>
      </a:dk2>
      <a:lt2>
        <a:srgbClr val="DEF5FA"/>
      </a:lt2>
      <a:accent1>
        <a:srgbClr val="6DAA2D"/>
      </a:accent1>
      <a:accent2>
        <a:srgbClr val="DA1F28"/>
      </a:accent2>
      <a:accent3>
        <a:srgbClr val="EB641B"/>
      </a:accent3>
      <a:accent4>
        <a:srgbClr val="00A21F"/>
      </a:accent4>
      <a:accent5>
        <a:srgbClr val="474B78"/>
      </a:accent5>
      <a:accent6>
        <a:srgbClr val="7D3C4A"/>
      </a:accent6>
      <a:hlink>
        <a:srgbClr val="FF8119"/>
      </a:hlink>
      <a:folHlink>
        <a:srgbClr val="8EEA9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 2</Template>
  <TotalTime>107</TotalTime>
  <Words>3332</Words>
  <Application>Microsoft Office PowerPoint</Application>
  <PresentationFormat>On-screen Show (4:3)</PresentationFormat>
  <Paragraphs>95</Paragraphs>
  <Slides>14</Slides>
  <Notes>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Enderoth 2</vt:lpstr>
      <vt:lpstr>Unit 27 and 31</vt:lpstr>
      <vt:lpstr>P6.1 - Create graphics - Sourcing</vt:lpstr>
      <vt:lpstr>P6.1 - Create graphics - Creating</vt:lpstr>
      <vt:lpstr>P6.1 - Create graphics - Creating</vt:lpstr>
      <vt:lpstr>PowerPoint Presentation</vt:lpstr>
      <vt:lpstr>PowerPoint Presentation</vt:lpstr>
      <vt:lpstr>PowerPoint Presentation</vt:lpstr>
      <vt:lpstr>P7.1 - Be able to create and modify graphic images to meet user requirements – User Feedback</vt:lpstr>
      <vt:lpstr>D3.1 - Be able to create and modify graphic images to meet user requirements – User Feedback</vt:lpstr>
      <vt:lpstr>P7.3 - Industry practice – Self Reflection</vt:lpstr>
      <vt:lpstr>P7.3 - Industry practice – File and Time Management</vt:lpstr>
      <vt:lpstr>P6.8 - Industry practice – Life Cycle and Reviewing </vt:lpstr>
      <vt:lpstr>LO5 - Task List</vt:lpstr>
      <vt:lpstr>LO5 - Task List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27 and 31</dc:title>
  <dc:creator>Stephen Rafferty</dc:creator>
  <cp:lastModifiedBy>Stephen Rafferty</cp:lastModifiedBy>
  <cp:revision>9</cp:revision>
  <dcterms:created xsi:type="dcterms:W3CDTF">2014-08-26T09:16:17Z</dcterms:created>
  <dcterms:modified xsi:type="dcterms:W3CDTF">2014-08-29T20:12:00Z</dcterms:modified>
</cp:coreProperties>
</file>